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256" r:id="rId2"/>
    <p:sldId id="257" r:id="rId3"/>
    <p:sldId id="259" r:id="rId4"/>
    <p:sldId id="260" r:id="rId5"/>
    <p:sldId id="261" r:id="rId6"/>
    <p:sldId id="262" r:id="rId7"/>
    <p:sldId id="322" r:id="rId8"/>
    <p:sldId id="263" r:id="rId9"/>
    <p:sldId id="265" r:id="rId10"/>
    <p:sldId id="266" r:id="rId11"/>
    <p:sldId id="268" r:id="rId12"/>
    <p:sldId id="308" r:id="rId13"/>
    <p:sldId id="269" r:id="rId14"/>
    <p:sldId id="270" r:id="rId15"/>
    <p:sldId id="271" r:id="rId16"/>
    <p:sldId id="273" r:id="rId17"/>
    <p:sldId id="282" r:id="rId18"/>
    <p:sldId id="304" r:id="rId19"/>
    <p:sldId id="280" r:id="rId20"/>
    <p:sldId id="285" r:id="rId21"/>
    <p:sldId id="274" r:id="rId22"/>
    <p:sldId id="276" r:id="rId23"/>
    <p:sldId id="278" r:id="rId24"/>
    <p:sldId id="283" r:id="rId25"/>
    <p:sldId id="277" r:id="rId26"/>
    <p:sldId id="284" r:id="rId27"/>
    <p:sldId id="286" r:id="rId28"/>
    <p:sldId id="303" r:id="rId29"/>
    <p:sldId id="288" r:id="rId30"/>
    <p:sldId id="287" r:id="rId31"/>
    <p:sldId id="324" r:id="rId32"/>
    <p:sldId id="325" r:id="rId33"/>
    <p:sldId id="326" r:id="rId34"/>
    <p:sldId id="289" r:id="rId35"/>
    <p:sldId id="297" r:id="rId36"/>
    <p:sldId id="300" r:id="rId37"/>
    <p:sldId id="299" r:id="rId38"/>
    <p:sldId id="301" r:id="rId39"/>
    <p:sldId id="302" r:id="rId40"/>
    <p:sldId id="314" r:id="rId41"/>
    <p:sldId id="290" r:id="rId42"/>
    <p:sldId id="305" r:id="rId43"/>
    <p:sldId id="291" r:id="rId44"/>
    <p:sldId id="293" r:id="rId45"/>
    <p:sldId id="294" r:id="rId46"/>
    <p:sldId id="295" r:id="rId47"/>
    <p:sldId id="292" r:id="rId48"/>
    <p:sldId id="315" r:id="rId49"/>
    <p:sldId id="296" r:id="rId50"/>
    <p:sldId id="306" r:id="rId51"/>
    <p:sldId id="323" r:id="rId52"/>
    <p:sldId id="309" r:id="rId53"/>
    <p:sldId id="310" r:id="rId54"/>
    <p:sldId id="311" r:id="rId55"/>
    <p:sldId id="312" r:id="rId56"/>
    <p:sldId id="313" r:id="rId57"/>
    <p:sldId id="319" r:id="rId58"/>
    <p:sldId id="316" r:id="rId59"/>
    <p:sldId id="321"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5" d="100"/>
          <a:sy n="75" d="100"/>
        </p:scale>
        <p:origin x="1014"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AE8AA2-88E9-4196-9FF7-6258CA473577}" type="datetimeFigureOut">
              <a:rPr lang="en-US" smtClean="0"/>
              <a:t>3/12/2016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7422D0-337B-465E-A66C-E7475B1DD65C}" type="slidenum">
              <a:rPr lang="en-US" smtClean="0"/>
              <a:t>‹#›</a:t>
            </a:fld>
            <a:endParaRPr lang="en-US"/>
          </a:p>
        </p:txBody>
      </p:sp>
    </p:spTree>
    <p:extLst>
      <p:ext uri="{BB962C8B-B14F-4D97-AF65-F5344CB8AC3E}">
        <p14:creationId xmlns:p14="http://schemas.microsoft.com/office/powerpoint/2010/main" val="2528442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a Reference &amp; Instruction Librarian</a:t>
            </a:r>
            <a:r>
              <a:rPr lang="en-US" baseline="0" dirty="0" smtClean="0"/>
              <a:t> at Pierce College in Puyallup, Washington. </a:t>
            </a:r>
            <a:endParaRPr lang="en-US" dirty="0"/>
          </a:p>
        </p:txBody>
      </p:sp>
      <p:sp>
        <p:nvSpPr>
          <p:cNvPr id="4" name="Slide Number Placeholder 3"/>
          <p:cNvSpPr>
            <a:spLocks noGrp="1"/>
          </p:cNvSpPr>
          <p:nvPr>
            <p:ph type="sldNum" sz="quarter" idx="10"/>
          </p:nvPr>
        </p:nvSpPr>
        <p:spPr/>
        <p:txBody>
          <a:bodyPr/>
          <a:lstStyle/>
          <a:p>
            <a:fld id="{C7B55373-3B95-4AA2-87C3-BFD2880EF334}" type="slidenum">
              <a:rPr lang="en-US" smtClean="0"/>
              <a:t>3</a:t>
            </a:fld>
            <a:endParaRPr lang="en-US"/>
          </a:p>
        </p:txBody>
      </p:sp>
    </p:spTree>
    <p:extLst>
      <p:ext uri="{BB962C8B-B14F-4D97-AF65-F5344CB8AC3E}">
        <p14:creationId xmlns:p14="http://schemas.microsoft.com/office/powerpoint/2010/main" val="1572620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mbria" panose="02040503050406030204" pitchFamily="18" charset="0"/>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Cambria" panose="020405030504060302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BDB319BA-D46E-3045-B4AB-4664EC8169F0}" type="datetimeFigureOut">
              <a:rPr lang="en-US" smtClean="0"/>
              <a:t>3/12/2016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7349D7-191D-E948-A655-287C53A02262}" type="slidenum">
              <a:rPr lang="en-US" smtClean="0"/>
              <a:t>‹#›</a:t>
            </a:fld>
            <a:endParaRPr lang="en-US"/>
          </a:p>
        </p:txBody>
      </p:sp>
    </p:spTree>
    <p:extLst>
      <p:ext uri="{BB962C8B-B14F-4D97-AF65-F5344CB8AC3E}">
        <p14:creationId xmlns:p14="http://schemas.microsoft.com/office/powerpoint/2010/main" val="1078599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Cambria" panose="02040503050406030204" pitchFamily="18" charset="0"/>
              </a:defRPr>
            </a:lvl1pPr>
            <a:lvl2pPr>
              <a:defRPr>
                <a:latin typeface="Cambria" panose="02040503050406030204" pitchFamily="18" charset="0"/>
              </a:defRPr>
            </a:lvl2pPr>
            <a:lvl3pPr>
              <a:defRPr>
                <a:latin typeface="Cambria" panose="02040503050406030204" pitchFamily="18" charset="0"/>
              </a:defRPr>
            </a:lvl3pPr>
            <a:lvl4pPr>
              <a:defRPr>
                <a:latin typeface="Cambria" panose="02040503050406030204" pitchFamily="18" charset="0"/>
              </a:defRPr>
            </a:lvl4pPr>
            <a:lvl5pPr>
              <a:defRPr>
                <a:latin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DB319BA-D46E-3045-B4AB-4664EC8169F0}" type="datetimeFigureOut">
              <a:rPr lang="en-US" smtClean="0"/>
              <a:t>3/12/2016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7349D7-191D-E948-A655-287C53A02262}" type="slidenum">
              <a:rPr lang="en-US" smtClean="0"/>
              <a:t>‹#›</a:t>
            </a:fld>
            <a:endParaRPr lang="en-US"/>
          </a:p>
        </p:txBody>
      </p:sp>
    </p:spTree>
    <p:extLst>
      <p:ext uri="{BB962C8B-B14F-4D97-AF65-F5344CB8AC3E}">
        <p14:creationId xmlns:p14="http://schemas.microsoft.com/office/powerpoint/2010/main" val="2319125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B319BA-D46E-3045-B4AB-4664EC8169F0}" type="datetimeFigureOut">
              <a:rPr lang="en-US" smtClean="0"/>
              <a:t>3/12/2016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7349D7-191D-E948-A655-287C53A02262}" type="slidenum">
              <a:rPr lang="en-US" smtClean="0"/>
              <a:t>‹#›</a:t>
            </a:fld>
            <a:endParaRPr lang="en-US"/>
          </a:p>
        </p:txBody>
      </p:sp>
    </p:spTree>
    <p:extLst>
      <p:ext uri="{BB962C8B-B14F-4D97-AF65-F5344CB8AC3E}">
        <p14:creationId xmlns:p14="http://schemas.microsoft.com/office/powerpoint/2010/main" val="921666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atin typeface="Cambria" panose="02040503050406030204" pitchFamily="18" charset="0"/>
              </a:defRPr>
            </a:lvl1pPr>
            <a:lvl2pPr>
              <a:defRPr sz="2400">
                <a:latin typeface="Cambria" panose="02040503050406030204" pitchFamily="18" charset="0"/>
              </a:defRPr>
            </a:lvl2pPr>
            <a:lvl3pPr>
              <a:defRPr sz="2000">
                <a:latin typeface="Cambria" panose="02040503050406030204" pitchFamily="18" charset="0"/>
              </a:defRPr>
            </a:lvl3pPr>
            <a:lvl4pPr>
              <a:defRPr sz="1800">
                <a:latin typeface="Cambria" panose="02040503050406030204" pitchFamily="18" charset="0"/>
              </a:defRPr>
            </a:lvl4pPr>
            <a:lvl5pPr>
              <a:defRPr sz="1800">
                <a:latin typeface="Cambria" panose="02040503050406030204"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atin typeface="Cambria" panose="02040503050406030204" pitchFamily="18" charset="0"/>
              </a:defRPr>
            </a:lvl1pPr>
            <a:lvl2pPr>
              <a:defRPr sz="2400">
                <a:latin typeface="Cambria" panose="02040503050406030204" pitchFamily="18" charset="0"/>
              </a:defRPr>
            </a:lvl2pPr>
            <a:lvl3pPr>
              <a:defRPr sz="2000">
                <a:latin typeface="Cambria" panose="02040503050406030204" pitchFamily="18" charset="0"/>
              </a:defRPr>
            </a:lvl3pPr>
            <a:lvl4pPr>
              <a:defRPr sz="1800">
                <a:latin typeface="Cambria" panose="02040503050406030204" pitchFamily="18" charset="0"/>
              </a:defRPr>
            </a:lvl4pPr>
            <a:lvl5pPr>
              <a:defRPr sz="1800">
                <a:latin typeface="Cambria" panose="02040503050406030204" pitchFamily="18"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BDB319BA-D46E-3045-B4AB-4664EC8169F0}" type="datetimeFigureOut">
              <a:rPr lang="en-US" smtClean="0"/>
              <a:t>3/12/2016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7349D7-191D-E948-A655-287C53A02262}" type="slidenum">
              <a:rPr lang="en-US" smtClean="0"/>
              <a:t>‹#›</a:t>
            </a:fld>
            <a:endParaRPr lang="en-US"/>
          </a:p>
        </p:txBody>
      </p:sp>
    </p:spTree>
    <p:extLst>
      <p:ext uri="{BB962C8B-B14F-4D97-AF65-F5344CB8AC3E}">
        <p14:creationId xmlns:p14="http://schemas.microsoft.com/office/powerpoint/2010/main" val="3723173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B319BA-D46E-3045-B4AB-4664EC8169F0}" type="datetimeFigureOut">
              <a:rPr lang="en-US" smtClean="0"/>
              <a:t>3/12/2016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7349D7-191D-E948-A655-287C53A02262}" type="slidenum">
              <a:rPr lang="en-US" smtClean="0"/>
              <a:t>‹#›</a:t>
            </a:fld>
            <a:endParaRPr lang="en-US"/>
          </a:p>
        </p:txBody>
      </p:sp>
    </p:spTree>
    <p:extLst>
      <p:ext uri="{BB962C8B-B14F-4D97-AF65-F5344CB8AC3E}">
        <p14:creationId xmlns:p14="http://schemas.microsoft.com/office/powerpoint/2010/main" val="587256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B319BA-D46E-3045-B4AB-4664EC8169F0}" type="datetimeFigureOut">
              <a:rPr lang="en-US" smtClean="0"/>
              <a:t>3/12/2016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7349D7-191D-E948-A655-287C53A02262}" type="slidenum">
              <a:rPr lang="en-US" smtClean="0"/>
              <a:t>‹#›</a:t>
            </a:fld>
            <a:endParaRPr lang="en-US"/>
          </a:p>
        </p:txBody>
      </p:sp>
    </p:spTree>
    <p:extLst>
      <p:ext uri="{BB962C8B-B14F-4D97-AF65-F5344CB8AC3E}">
        <p14:creationId xmlns:p14="http://schemas.microsoft.com/office/powerpoint/2010/main" val="1475133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B319BA-D46E-3045-B4AB-4664EC8169F0}" type="datetimeFigureOut">
              <a:rPr lang="en-US" smtClean="0"/>
              <a:t>3/12/2016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7349D7-191D-E948-A655-287C53A02262}" type="slidenum">
              <a:rPr lang="en-US" smtClean="0"/>
              <a:t>‹#›</a:t>
            </a:fld>
            <a:endParaRPr lang="en-US"/>
          </a:p>
        </p:txBody>
      </p:sp>
    </p:spTree>
    <p:extLst>
      <p:ext uri="{BB962C8B-B14F-4D97-AF65-F5344CB8AC3E}">
        <p14:creationId xmlns:p14="http://schemas.microsoft.com/office/powerpoint/2010/main" val="2115341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B319BA-D46E-3045-B4AB-4664EC8169F0}" type="datetimeFigureOut">
              <a:rPr lang="en-US" smtClean="0"/>
              <a:t>3/12/2016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7349D7-191D-E948-A655-287C53A02262}" type="slidenum">
              <a:rPr lang="en-US" smtClean="0"/>
              <a:t>‹#›</a:t>
            </a:fld>
            <a:endParaRPr lang="en-US"/>
          </a:p>
        </p:txBody>
      </p:sp>
    </p:spTree>
    <p:extLst>
      <p:ext uri="{BB962C8B-B14F-4D97-AF65-F5344CB8AC3E}">
        <p14:creationId xmlns:p14="http://schemas.microsoft.com/office/powerpoint/2010/main" val="2092848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B319BA-D46E-3045-B4AB-4664EC8169F0}" type="datetimeFigureOut">
              <a:rPr lang="en-US" smtClean="0"/>
              <a:t>3/12/2016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7349D7-191D-E948-A655-287C53A02262}" type="slidenum">
              <a:rPr lang="en-US" smtClean="0"/>
              <a:t>‹#›</a:t>
            </a:fld>
            <a:endParaRPr lang="en-US"/>
          </a:p>
        </p:txBody>
      </p:sp>
    </p:spTree>
    <p:extLst>
      <p:ext uri="{BB962C8B-B14F-4D97-AF65-F5344CB8AC3E}">
        <p14:creationId xmlns:p14="http://schemas.microsoft.com/office/powerpoint/2010/main" val="4258963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B319BA-D46E-3045-B4AB-4664EC8169F0}" type="datetimeFigureOut">
              <a:rPr lang="en-US" smtClean="0"/>
              <a:t>3/12/2016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7349D7-191D-E948-A655-287C53A02262}" type="slidenum">
              <a:rPr lang="en-US" smtClean="0"/>
              <a:t>‹#›</a:t>
            </a:fld>
            <a:endParaRPr lang="en-US"/>
          </a:p>
        </p:txBody>
      </p:sp>
    </p:spTree>
    <p:extLst>
      <p:ext uri="{BB962C8B-B14F-4D97-AF65-F5344CB8AC3E}">
        <p14:creationId xmlns:p14="http://schemas.microsoft.com/office/powerpoint/2010/main" val="2154798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B319BA-D46E-3045-B4AB-4664EC8169F0}" type="datetimeFigureOut">
              <a:rPr lang="en-US" smtClean="0"/>
              <a:t>3/12/2016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7349D7-191D-E948-A655-287C53A02262}" type="slidenum">
              <a:rPr lang="en-US" smtClean="0"/>
              <a:t>‹#›</a:t>
            </a:fld>
            <a:endParaRPr lang="en-US"/>
          </a:p>
        </p:txBody>
      </p:sp>
    </p:spTree>
    <p:extLst>
      <p:ext uri="{BB962C8B-B14F-4D97-AF65-F5344CB8AC3E}">
        <p14:creationId xmlns:p14="http://schemas.microsoft.com/office/powerpoint/2010/main" val="2998437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B319BA-D46E-3045-B4AB-4664EC8169F0}" type="datetimeFigureOut">
              <a:rPr lang="en-US" smtClean="0"/>
              <a:t>3/12/2016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7349D7-191D-E948-A655-287C53A02262}" type="slidenum">
              <a:rPr lang="en-US" smtClean="0"/>
              <a:t>‹#›</a:t>
            </a:fld>
            <a:endParaRPr lang="en-US"/>
          </a:p>
        </p:txBody>
      </p:sp>
    </p:spTree>
    <p:extLst>
      <p:ext uri="{BB962C8B-B14F-4D97-AF65-F5344CB8AC3E}">
        <p14:creationId xmlns:p14="http://schemas.microsoft.com/office/powerpoint/2010/main" val="159873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95412"/>
            <a:ext cx="7772400" cy="1470025"/>
          </a:xfrm>
        </p:spPr>
        <p:txBody>
          <a:bodyPr/>
          <a:lstStyle/>
          <a:p>
            <a:r>
              <a:rPr lang="en-US" dirty="0" smtClean="0"/>
              <a:t>Click, Click, Metacognition!</a:t>
            </a:r>
            <a:endParaRPr lang="en-US" dirty="0"/>
          </a:p>
        </p:txBody>
      </p:sp>
      <p:sp>
        <p:nvSpPr>
          <p:cNvPr id="3" name="Subtitle 2"/>
          <p:cNvSpPr>
            <a:spLocks noGrp="1"/>
          </p:cNvSpPr>
          <p:nvPr>
            <p:ph type="subTitle" idx="1"/>
          </p:nvPr>
        </p:nvSpPr>
        <p:spPr>
          <a:xfrm>
            <a:off x="1371600" y="2535363"/>
            <a:ext cx="6400800" cy="1752600"/>
          </a:xfrm>
        </p:spPr>
        <p:txBody>
          <a:bodyPr/>
          <a:lstStyle/>
          <a:p>
            <a:r>
              <a:rPr lang="en-US" dirty="0" smtClean="0">
                <a:solidFill>
                  <a:schemeClr val="accent2"/>
                </a:solidFill>
              </a:rPr>
              <a:t>How to Use Reading Apprenticeship in the Online Classroom</a:t>
            </a:r>
            <a:endParaRPr lang="en-US" dirty="0">
              <a:solidFill>
                <a:schemeClr val="accent2"/>
              </a:solidFill>
            </a:endParaRPr>
          </a:p>
        </p:txBody>
      </p:sp>
      <p:sp>
        <p:nvSpPr>
          <p:cNvPr id="4" name="TextBox 3"/>
          <p:cNvSpPr txBox="1"/>
          <p:nvPr/>
        </p:nvSpPr>
        <p:spPr>
          <a:xfrm>
            <a:off x="1201847" y="4024516"/>
            <a:ext cx="6740305" cy="2031325"/>
          </a:xfrm>
          <a:prstGeom prst="rect">
            <a:avLst/>
          </a:prstGeom>
          <a:noFill/>
        </p:spPr>
        <p:txBody>
          <a:bodyPr wrap="square" rtlCol="0">
            <a:spAutoFit/>
          </a:bodyPr>
          <a:lstStyle/>
          <a:p>
            <a:pPr algn="ctr"/>
            <a:r>
              <a:rPr lang="en-US" b="1" dirty="0" smtClean="0">
                <a:latin typeface="Cambria" panose="02040503050406030204" pitchFamily="18" charset="0"/>
              </a:rPr>
              <a:t>Zoe Fisher</a:t>
            </a:r>
          </a:p>
          <a:p>
            <a:pPr algn="ctr"/>
            <a:r>
              <a:rPr lang="en-US" dirty="0" smtClean="0">
                <a:latin typeface="Cambria" panose="02040503050406030204" pitchFamily="18" charset="0"/>
              </a:rPr>
              <a:t>Reference &amp; Instruction Librarian</a:t>
            </a:r>
          </a:p>
          <a:p>
            <a:pPr algn="ctr"/>
            <a:r>
              <a:rPr lang="en-US" dirty="0" smtClean="0">
                <a:latin typeface="Cambria" panose="02040503050406030204" pitchFamily="18" charset="0"/>
              </a:rPr>
              <a:t>March 12, 2016</a:t>
            </a:r>
          </a:p>
          <a:p>
            <a:pPr algn="ctr"/>
            <a:endParaRPr lang="en-US" dirty="0" smtClean="0">
              <a:solidFill>
                <a:srgbClr val="0070C0"/>
              </a:solidFill>
              <a:latin typeface="Cambria" panose="02040503050406030204" pitchFamily="18" charset="0"/>
            </a:endParaRPr>
          </a:p>
          <a:p>
            <a:pPr algn="ctr"/>
            <a:r>
              <a:rPr lang="en-US" dirty="0" smtClean="0">
                <a:solidFill>
                  <a:srgbClr val="0070C0"/>
                </a:solidFill>
                <a:latin typeface="Cambria" panose="02040503050406030204" pitchFamily="18" charset="0"/>
              </a:rPr>
              <a:t>#</a:t>
            </a:r>
            <a:r>
              <a:rPr lang="en-US" dirty="0" err="1" smtClean="0">
                <a:solidFill>
                  <a:srgbClr val="0070C0"/>
                </a:solidFill>
                <a:latin typeface="Cambria" panose="02040503050406030204" pitchFamily="18" charset="0"/>
              </a:rPr>
              <a:t>metacon</a:t>
            </a:r>
            <a:endParaRPr lang="en-US" dirty="0" smtClean="0">
              <a:solidFill>
                <a:srgbClr val="0070C0"/>
              </a:solidFill>
              <a:latin typeface="Cambria" panose="02040503050406030204" pitchFamily="18" charset="0"/>
            </a:endParaRPr>
          </a:p>
          <a:p>
            <a:pPr algn="ctr"/>
            <a:r>
              <a:rPr lang="en-US" dirty="0" smtClean="0">
                <a:solidFill>
                  <a:srgbClr val="0070C0"/>
                </a:solidFill>
                <a:latin typeface="Cambria" panose="02040503050406030204" pitchFamily="18" charset="0"/>
              </a:rPr>
              <a:t>@</a:t>
            </a:r>
            <a:r>
              <a:rPr lang="en-US" dirty="0" err="1" smtClean="0">
                <a:solidFill>
                  <a:srgbClr val="0070C0"/>
                </a:solidFill>
                <a:latin typeface="Cambria" panose="02040503050406030204" pitchFamily="18" charset="0"/>
              </a:rPr>
              <a:t>zoh_zoh</a:t>
            </a:r>
            <a:endParaRPr lang="en-US" dirty="0" smtClean="0">
              <a:solidFill>
                <a:srgbClr val="0070C0"/>
              </a:solidFill>
              <a:latin typeface="Cambria" panose="02040503050406030204" pitchFamily="18" charset="0"/>
            </a:endParaRPr>
          </a:p>
          <a:p>
            <a:pPr algn="ctr"/>
            <a:r>
              <a:rPr lang="en-US" dirty="0">
                <a:solidFill>
                  <a:srgbClr val="0070C0"/>
                </a:solidFill>
                <a:latin typeface="Cambria" panose="02040503050406030204" pitchFamily="18" charset="0"/>
              </a:rPr>
              <a:t>a</a:t>
            </a:r>
            <a:r>
              <a:rPr lang="en-US" dirty="0" smtClean="0">
                <a:solidFill>
                  <a:srgbClr val="0070C0"/>
                </a:solidFill>
                <a:latin typeface="Cambria" panose="02040503050406030204" pitchFamily="18" charset="0"/>
              </a:rPr>
              <a:t>bout.me/</a:t>
            </a:r>
            <a:r>
              <a:rPr lang="en-US" dirty="0" err="1" smtClean="0">
                <a:solidFill>
                  <a:srgbClr val="0070C0"/>
                </a:solidFill>
                <a:latin typeface="Cambria" panose="02040503050406030204" pitchFamily="18" charset="0"/>
              </a:rPr>
              <a:t>zoefisher</a:t>
            </a:r>
            <a:endParaRPr lang="en-US" dirty="0">
              <a:solidFill>
                <a:srgbClr val="0070C0"/>
              </a:solidFill>
              <a:latin typeface="Cambria" panose="02040503050406030204" pitchFamily="18" charset="0"/>
            </a:endParaRPr>
          </a:p>
        </p:txBody>
      </p:sp>
    </p:spTree>
    <p:extLst>
      <p:ext uri="{BB962C8B-B14F-4D97-AF65-F5344CB8AC3E}">
        <p14:creationId xmlns:p14="http://schemas.microsoft.com/office/powerpoint/2010/main" val="32813953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Outcomes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By </a:t>
            </a:r>
            <a:r>
              <a:rPr lang="en-US" dirty="0"/>
              <a:t>the end of this session, you will be able to...</a:t>
            </a:r>
          </a:p>
          <a:p>
            <a:r>
              <a:rPr lang="en-US" dirty="0" smtClean="0"/>
              <a:t>Use RA routines in your online classes</a:t>
            </a:r>
            <a:endParaRPr lang="en-US" dirty="0"/>
          </a:p>
          <a:p>
            <a:r>
              <a:rPr lang="en-US" dirty="0" smtClean="0"/>
              <a:t>Develop </a:t>
            </a:r>
            <a:r>
              <a:rPr lang="en-US" dirty="0"/>
              <a:t>online discussion forums that promote metacognitive conversations </a:t>
            </a:r>
          </a:p>
          <a:p>
            <a:r>
              <a:rPr lang="en-US" dirty="0" smtClean="0"/>
              <a:t>Get to know your colleagues &amp; hear their ideas for using RA in online learning</a:t>
            </a:r>
            <a:endParaRPr lang="en-US" dirty="0"/>
          </a:p>
          <a:p>
            <a:pPr marL="0" indent="0">
              <a:buNone/>
            </a:pPr>
            <a:endParaRPr lang="en-US" dirty="0"/>
          </a:p>
        </p:txBody>
      </p:sp>
    </p:spTree>
    <p:extLst>
      <p:ext uri="{BB962C8B-B14F-4D97-AF65-F5344CB8AC3E}">
        <p14:creationId xmlns:p14="http://schemas.microsoft.com/office/powerpoint/2010/main" val="73460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bit about me…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91497" y="1335281"/>
            <a:ext cx="6761006" cy="4525963"/>
          </a:xfrm>
        </p:spPr>
      </p:pic>
    </p:spTree>
    <p:extLst>
      <p:ext uri="{BB962C8B-B14F-4D97-AF65-F5344CB8AC3E}">
        <p14:creationId xmlns:p14="http://schemas.microsoft.com/office/powerpoint/2010/main" val="1435247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36693" t="17651" r="18365" b="19132"/>
          <a:stretch/>
        </p:blipFill>
        <p:spPr>
          <a:xfrm>
            <a:off x="457200" y="629265"/>
            <a:ext cx="3849329" cy="3384152"/>
          </a:xfrm>
          <a:prstGeom prst="rect">
            <a:avLst/>
          </a:prstGeom>
        </p:spPr>
      </p:pic>
      <p:sp>
        <p:nvSpPr>
          <p:cNvPr id="5" name="TextBox 4"/>
          <p:cNvSpPr txBox="1"/>
          <p:nvPr/>
        </p:nvSpPr>
        <p:spPr>
          <a:xfrm>
            <a:off x="4513006" y="727587"/>
            <a:ext cx="4277033" cy="2554545"/>
          </a:xfrm>
          <a:prstGeom prst="rect">
            <a:avLst/>
          </a:prstGeom>
          <a:noFill/>
        </p:spPr>
        <p:txBody>
          <a:bodyPr wrap="square" rtlCol="0">
            <a:spAutoFit/>
          </a:bodyPr>
          <a:lstStyle/>
          <a:p>
            <a:r>
              <a:rPr lang="en-US" sz="3200" b="1" dirty="0" smtClean="0"/>
              <a:t>Pierce College has approximately 17,000 students and 9,000 FTE at two campuses and our military site.</a:t>
            </a:r>
            <a:endParaRPr lang="en-US" sz="3200" b="1" dirty="0"/>
          </a:p>
        </p:txBody>
      </p:sp>
      <p:pic>
        <p:nvPicPr>
          <p:cNvPr id="2050" name="Picture 2" descr="http://www.pierce.ctc.edu/about/demographics/ref/images/1504-facts1.png"/>
          <p:cNvPicPr>
            <a:picLocks noChangeAspect="1" noChangeArrowheads="1"/>
          </p:cNvPicPr>
          <p:nvPr/>
        </p:nvPicPr>
        <p:blipFill rotWithShape="1">
          <a:blip r:embed="rId3">
            <a:extLst>
              <a:ext uri="{28A0092B-C50C-407E-A947-70E740481C1C}">
                <a14:useLocalDpi xmlns:a14="http://schemas.microsoft.com/office/drawing/2010/main" val="0"/>
              </a:ext>
            </a:extLst>
          </a:blip>
          <a:srcRect l="34523" t="28140" r="1775" b="47208"/>
          <a:stretch/>
        </p:blipFill>
        <p:spPr bwMode="auto">
          <a:xfrm>
            <a:off x="4404851" y="3564192"/>
            <a:ext cx="4611330" cy="2310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9203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pierce.ctc.edu/about/demographics/ref/images/1504-facts2.pn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53668"/>
          <a:stretch/>
        </p:blipFill>
        <p:spPr bwMode="auto">
          <a:xfrm>
            <a:off x="666892" y="580103"/>
            <a:ext cx="7149754" cy="428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8273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bit more about me…</a:t>
            </a:r>
            <a:endParaRPr lang="en-US" dirty="0"/>
          </a:p>
        </p:txBody>
      </p:sp>
      <p:sp>
        <p:nvSpPr>
          <p:cNvPr id="3" name="Content Placeholder 2"/>
          <p:cNvSpPr>
            <a:spLocks noGrp="1"/>
          </p:cNvSpPr>
          <p:nvPr>
            <p:ph idx="1"/>
          </p:nvPr>
        </p:nvSpPr>
        <p:spPr/>
        <p:txBody>
          <a:bodyPr/>
          <a:lstStyle/>
          <a:p>
            <a:r>
              <a:rPr lang="en-US" dirty="0" smtClean="0"/>
              <a:t>I’ve been at Pierce since 2012</a:t>
            </a:r>
          </a:p>
          <a:p>
            <a:r>
              <a:rPr lang="en-US" dirty="0" smtClean="0"/>
              <a:t>Courses taught include </a:t>
            </a:r>
          </a:p>
          <a:p>
            <a:pPr lvl="1"/>
            <a:r>
              <a:rPr lang="en-US" dirty="0" smtClean="0"/>
              <a:t>College Success</a:t>
            </a:r>
          </a:p>
          <a:p>
            <a:pPr lvl="1"/>
            <a:r>
              <a:rPr lang="en-US" dirty="0" smtClean="0"/>
              <a:t>Reading</a:t>
            </a:r>
          </a:p>
          <a:p>
            <a:pPr lvl="1"/>
            <a:r>
              <a:rPr lang="en-US" dirty="0" smtClean="0"/>
              <a:t>INFO 101: Research Essentials (online)</a:t>
            </a:r>
          </a:p>
        </p:txBody>
      </p:sp>
    </p:spTree>
    <p:extLst>
      <p:ext uri="{BB962C8B-B14F-4D97-AF65-F5344CB8AC3E}">
        <p14:creationId xmlns:p14="http://schemas.microsoft.com/office/powerpoint/2010/main" val="40465547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bit more about me…</a:t>
            </a:r>
            <a:endParaRPr lang="en-US" dirty="0"/>
          </a:p>
        </p:txBody>
      </p:sp>
      <p:sp>
        <p:nvSpPr>
          <p:cNvPr id="3" name="Content Placeholder 2"/>
          <p:cNvSpPr>
            <a:spLocks noGrp="1"/>
          </p:cNvSpPr>
          <p:nvPr>
            <p:ph idx="1"/>
          </p:nvPr>
        </p:nvSpPr>
        <p:spPr/>
        <p:txBody>
          <a:bodyPr/>
          <a:lstStyle/>
          <a:p>
            <a:r>
              <a:rPr lang="en-US" dirty="0" smtClean="0"/>
              <a:t>I’ve been at Pierce since 2012</a:t>
            </a:r>
          </a:p>
          <a:p>
            <a:r>
              <a:rPr lang="en-US" dirty="0" smtClean="0"/>
              <a:t>Courses taught include </a:t>
            </a:r>
          </a:p>
          <a:p>
            <a:pPr lvl="1"/>
            <a:r>
              <a:rPr lang="en-US" b="1" dirty="0" smtClean="0"/>
              <a:t>College Success</a:t>
            </a:r>
          </a:p>
          <a:p>
            <a:pPr lvl="1"/>
            <a:r>
              <a:rPr lang="en-US" dirty="0" smtClean="0"/>
              <a:t>Reading</a:t>
            </a:r>
          </a:p>
          <a:p>
            <a:pPr lvl="1"/>
            <a:r>
              <a:rPr lang="en-US" b="1" dirty="0" smtClean="0"/>
              <a:t>INFO 101: Research Essentials (online)</a:t>
            </a:r>
          </a:p>
        </p:txBody>
      </p:sp>
    </p:spTree>
    <p:extLst>
      <p:ext uri="{BB962C8B-B14F-4D97-AF65-F5344CB8AC3E}">
        <p14:creationId xmlns:p14="http://schemas.microsoft.com/office/powerpoint/2010/main" val="3105319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to know one another</a:t>
            </a:r>
            <a:endParaRPr lang="en-US" dirty="0"/>
          </a:p>
        </p:txBody>
      </p:sp>
      <p:sp>
        <p:nvSpPr>
          <p:cNvPr id="3" name="Content Placeholder 2"/>
          <p:cNvSpPr>
            <a:spLocks noGrp="1"/>
          </p:cNvSpPr>
          <p:nvPr>
            <p:ph idx="1"/>
          </p:nvPr>
        </p:nvSpPr>
        <p:spPr/>
        <p:txBody>
          <a:bodyPr/>
          <a:lstStyle/>
          <a:p>
            <a:r>
              <a:rPr lang="en-US" dirty="0" smtClean="0"/>
              <a:t>Introduce yourself to two other people</a:t>
            </a:r>
          </a:p>
          <a:p>
            <a:r>
              <a:rPr lang="en-US" dirty="0" smtClean="0"/>
              <a:t>Please share</a:t>
            </a:r>
          </a:p>
          <a:p>
            <a:pPr lvl="1"/>
            <a:r>
              <a:rPr lang="en-US" dirty="0" smtClean="0"/>
              <a:t>Your name</a:t>
            </a:r>
          </a:p>
          <a:p>
            <a:pPr lvl="1"/>
            <a:r>
              <a:rPr lang="en-US" dirty="0" smtClean="0"/>
              <a:t>Your role in student learning</a:t>
            </a:r>
          </a:p>
          <a:p>
            <a:pPr lvl="1"/>
            <a:r>
              <a:rPr lang="en-US" dirty="0" smtClean="0"/>
              <a:t>Your experience teaching online</a:t>
            </a:r>
            <a:endParaRPr lang="en-US" dirty="0"/>
          </a:p>
        </p:txBody>
      </p:sp>
    </p:spTree>
    <p:extLst>
      <p:ext uri="{BB962C8B-B14F-4D97-AF65-F5344CB8AC3E}">
        <p14:creationId xmlns:p14="http://schemas.microsoft.com/office/powerpoint/2010/main" val="47843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some struggles with reading in online courses?</a:t>
            </a:r>
            <a:endParaRPr lang="en-US" dirty="0"/>
          </a:p>
        </p:txBody>
      </p:sp>
      <p:pic>
        <p:nvPicPr>
          <p:cNvPr id="4" name="Picture 2" descr="Meeting, Talk, Entertainment, Together, Coope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9018" y="1600200"/>
            <a:ext cx="4525963"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1153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Reading online is not the same as reading in print.</a:t>
            </a:r>
            <a:endParaRPr lang="en-US" dirty="0"/>
          </a:p>
        </p:txBody>
      </p:sp>
    </p:spTree>
    <p:extLst>
      <p:ext uri="{BB962C8B-B14F-4D97-AF65-F5344CB8AC3E}">
        <p14:creationId xmlns:p14="http://schemas.microsoft.com/office/powerpoint/2010/main" val="25698660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0577" t="16269" r="13810" b="9942"/>
          <a:stretch/>
        </p:blipFill>
        <p:spPr>
          <a:xfrm>
            <a:off x="171396" y="106159"/>
            <a:ext cx="8972604" cy="5472605"/>
          </a:xfrm>
          <a:prstGeom prst="rect">
            <a:avLst/>
          </a:prstGeom>
        </p:spPr>
      </p:pic>
    </p:spTree>
    <p:extLst>
      <p:ext uri="{BB962C8B-B14F-4D97-AF65-F5344CB8AC3E}">
        <p14:creationId xmlns:p14="http://schemas.microsoft.com/office/powerpoint/2010/main" val="3488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492" t="9251" r="39998" b="7534"/>
          <a:stretch/>
        </p:blipFill>
        <p:spPr>
          <a:xfrm>
            <a:off x="407404" y="97153"/>
            <a:ext cx="7704499" cy="6733343"/>
          </a:xfrm>
          <a:prstGeom prst="rect">
            <a:avLst/>
          </a:prstGeom>
        </p:spPr>
      </p:pic>
    </p:spTree>
    <p:extLst>
      <p:ext uri="{BB962C8B-B14F-4D97-AF65-F5344CB8AC3E}">
        <p14:creationId xmlns:p14="http://schemas.microsoft.com/office/powerpoint/2010/main" val="6765636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30297"/>
          </a:xfrm>
        </p:spPr>
        <p:txBody>
          <a:bodyPr>
            <a:noAutofit/>
          </a:bodyPr>
          <a:lstStyle/>
          <a:p>
            <a:r>
              <a:rPr lang="en-US" sz="2800" b="1" dirty="0"/>
              <a:t>"We are not only what we read but how we </a:t>
            </a:r>
            <a:r>
              <a:rPr lang="en-US" sz="2800" b="1" dirty="0" smtClean="0"/>
              <a:t>read.”</a:t>
            </a:r>
            <a:endParaRPr lang="en-US" sz="2800" b="1" dirty="0"/>
          </a:p>
        </p:txBody>
      </p:sp>
      <p:pic>
        <p:nvPicPr>
          <p:cNvPr id="3" name="Picture 2" descr="http://ecx.images-amazon.com/images/I/519kM0MFBUL._SX329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2145" y="1278581"/>
            <a:ext cx="3039709" cy="4582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972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1154" t="9895" r="33435" b="5879"/>
          <a:stretch/>
        </p:blipFill>
        <p:spPr>
          <a:xfrm>
            <a:off x="1290898" y="168173"/>
            <a:ext cx="5745124" cy="5457869"/>
          </a:xfrm>
          <a:prstGeom prst="rect">
            <a:avLst/>
          </a:prstGeom>
        </p:spPr>
      </p:pic>
    </p:spTree>
    <p:extLst>
      <p:ext uri="{BB962C8B-B14F-4D97-AF65-F5344CB8AC3E}">
        <p14:creationId xmlns:p14="http://schemas.microsoft.com/office/powerpoint/2010/main" val="26456274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2482" t="12759" r="20909" b="5640"/>
          <a:stretch/>
        </p:blipFill>
        <p:spPr>
          <a:xfrm>
            <a:off x="834753" y="164988"/>
            <a:ext cx="6877611" cy="5265993"/>
          </a:xfrm>
          <a:prstGeom prst="rect">
            <a:avLst/>
          </a:prstGeom>
        </p:spPr>
      </p:pic>
    </p:spTree>
    <p:extLst>
      <p:ext uri="{BB962C8B-B14F-4D97-AF65-F5344CB8AC3E}">
        <p14:creationId xmlns:p14="http://schemas.microsoft.com/office/powerpoint/2010/main" val="35060884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marL="0" indent="0">
              <a:buNone/>
            </a:pPr>
            <a:r>
              <a:rPr lang="en-US" sz="3200" dirty="0" smtClean="0"/>
              <a:t>“Readers are human. If you </a:t>
            </a:r>
            <a:r>
              <a:rPr lang="en-US" sz="3200" dirty="0"/>
              <a:t>dangle distractions in front of us (or if we know they are just a click or swipe away), it’s hard not to take the bait</a:t>
            </a:r>
            <a:r>
              <a:rPr lang="en-US" sz="3200" dirty="0" smtClean="0"/>
              <a:t>.”</a:t>
            </a:r>
          </a:p>
          <a:p>
            <a:pPr marL="0" indent="0">
              <a:buNone/>
            </a:pPr>
            <a:endParaRPr lang="en-US" dirty="0" smtClean="0"/>
          </a:p>
          <a:p>
            <a:pPr marL="0" indent="0">
              <a:buNone/>
            </a:pPr>
            <a:r>
              <a:rPr lang="en-US" sz="1400" dirty="0" smtClean="0"/>
              <a:t>Naomi S. Baron, “The Case Against E-readers” in </a:t>
            </a:r>
            <a:r>
              <a:rPr lang="en-US" sz="1400" i="1" dirty="0" smtClean="0"/>
              <a:t>The Washington Post</a:t>
            </a:r>
            <a:endParaRPr lang="en-US" sz="1400" dirty="0" smtClean="0"/>
          </a:p>
        </p:txBody>
      </p:sp>
      <p:pic>
        <p:nvPicPr>
          <p:cNvPr id="5" name="Content Placeholder 4"/>
          <p:cNvPicPr>
            <a:picLocks noGrp="1" noChangeAspect="1"/>
          </p:cNvPicPr>
          <p:nvPr>
            <p:ph sz="half" idx="2"/>
          </p:nvPr>
        </p:nvPicPr>
        <p:blipFill>
          <a:blip r:embed="rId2"/>
          <a:stretch>
            <a:fillRect/>
          </a:stretch>
        </p:blipFill>
        <p:spPr>
          <a:xfrm>
            <a:off x="5167754" y="1417638"/>
            <a:ext cx="2999492" cy="4523624"/>
          </a:xfrm>
          <a:prstGeom prst="rect">
            <a:avLst/>
          </a:prstGeom>
        </p:spPr>
      </p:pic>
      <p:sp>
        <p:nvSpPr>
          <p:cNvPr id="2" name="TextBox 1"/>
          <p:cNvSpPr txBox="1"/>
          <p:nvPr/>
        </p:nvSpPr>
        <p:spPr>
          <a:xfrm>
            <a:off x="800100" y="292100"/>
            <a:ext cx="7581900" cy="677108"/>
          </a:xfrm>
          <a:prstGeom prst="rect">
            <a:avLst/>
          </a:prstGeom>
          <a:noFill/>
        </p:spPr>
        <p:txBody>
          <a:bodyPr wrap="square" rtlCol="0">
            <a:spAutoFit/>
          </a:bodyPr>
          <a:lstStyle/>
          <a:p>
            <a:pPr algn="ctr"/>
            <a:r>
              <a:rPr lang="en-US" sz="3800" b="1" dirty="0" smtClean="0">
                <a:latin typeface="Cambria" panose="02040503050406030204" pitchFamily="18" charset="0"/>
              </a:rPr>
              <a:t>Naomi S. Baron</a:t>
            </a:r>
            <a:endParaRPr lang="en-US" sz="3800" b="1" dirty="0">
              <a:latin typeface="Cambria" panose="02040503050406030204" pitchFamily="18" charset="0"/>
            </a:endParaRPr>
          </a:p>
        </p:txBody>
      </p:sp>
    </p:spTree>
    <p:extLst>
      <p:ext uri="{BB962C8B-B14F-4D97-AF65-F5344CB8AC3E}">
        <p14:creationId xmlns:p14="http://schemas.microsoft.com/office/powerpoint/2010/main" val="48070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Five Steps to an RA Classroom (Online!)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9228854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26737" y="0"/>
            <a:ext cx="5189700" cy="6081680"/>
          </a:xfrm>
          <a:prstGeom prst="rect">
            <a:avLst/>
          </a:prstGeom>
        </p:spPr>
      </p:pic>
    </p:spTree>
    <p:extLst>
      <p:ext uri="{BB962C8B-B14F-4D97-AF65-F5344CB8AC3E}">
        <p14:creationId xmlns:p14="http://schemas.microsoft.com/office/powerpoint/2010/main" val="30698859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Steps to an RA Classroom (Online!)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Start the Conversation</a:t>
            </a:r>
          </a:p>
          <a:p>
            <a:pPr marL="514350" indent="-514350">
              <a:buFont typeface="+mj-lt"/>
              <a:buAutoNum type="arabicPeriod"/>
            </a:pPr>
            <a:r>
              <a:rPr lang="en-US" dirty="0" smtClean="0"/>
              <a:t>Model the Routines </a:t>
            </a:r>
          </a:p>
          <a:p>
            <a:pPr marL="514350" indent="-514350">
              <a:buFont typeface="+mj-lt"/>
              <a:buAutoNum type="arabicPeriod"/>
            </a:pPr>
            <a:r>
              <a:rPr lang="en-US" dirty="0" smtClean="0"/>
              <a:t>Use the Routines</a:t>
            </a:r>
          </a:p>
          <a:p>
            <a:pPr marL="514350" indent="-514350">
              <a:buFont typeface="+mj-lt"/>
              <a:buAutoNum type="arabicPeriod"/>
            </a:pPr>
            <a:r>
              <a:rPr lang="en-US" dirty="0" smtClean="0"/>
              <a:t>Promote Learner Connections</a:t>
            </a:r>
          </a:p>
          <a:p>
            <a:pPr marL="514350" indent="-514350">
              <a:buFont typeface="+mj-lt"/>
              <a:buAutoNum type="arabicPeriod"/>
            </a:pPr>
            <a:r>
              <a:rPr lang="en-US" dirty="0" smtClean="0"/>
              <a:t>Focus on Process</a:t>
            </a:r>
            <a:endParaRPr lang="en-US" dirty="0"/>
          </a:p>
        </p:txBody>
      </p:sp>
    </p:spTree>
    <p:extLst>
      <p:ext uri="{BB962C8B-B14F-4D97-AF65-F5344CB8AC3E}">
        <p14:creationId xmlns:p14="http://schemas.microsoft.com/office/powerpoint/2010/main" val="66333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Steps to an RA Classroom (Online!)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b="1" dirty="0" smtClean="0">
                <a:solidFill>
                  <a:schemeClr val="accent2"/>
                </a:solidFill>
              </a:rPr>
              <a:t>Start the Conversation</a:t>
            </a:r>
          </a:p>
          <a:p>
            <a:pPr marL="514350" indent="-514350">
              <a:buFont typeface="+mj-lt"/>
              <a:buAutoNum type="arabicPeriod"/>
            </a:pPr>
            <a:r>
              <a:rPr lang="en-US" dirty="0" smtClean="0"/>
              <a:t>Model the Routines </a:t>
            </a:r>
          </a:p>
          <a:p>
            <a:pPr marL="514350" indent="-514350">
              <a:buFont typeface="+mj-lt"/>
              <a:buAutoNum type="arabicPeriod"/>
            </a:pPr>
            <a:r>
              <a:rPr lang="en-US" dirty="0" smtClean="0"/>
              <a:t>Use the Routines</a:t>
            </a:r>
          </a:p>
          <a:p>
            <a:pPr marL="514350" indent="-514350">
              <a:buFont typeface="+mj-lt"/>
              <a:buAutoNum type="arabicPeriod"/>
            </a:pPr>
            <a:r>
              <a:rPr lang="en-US" dirty="0" smtClean="0"/>
              <a:t>Promote Learner Connections</a:t>
            </a:r>
          </a:p>
          <a:p>
            <a:pPr marL="514350" indent="-514350">
              <a:buFont typeface="+mj-lt"/>
              <a:buAutoNum type="arabicPeriod"/>
            </a:pPr>
            <a:r>
              <a:rPr lang="en-US" dirty="0" smtClean="0"/>
              <a:t>Focus on Process</a:t>
            </a:r>
            <a:endParaRPr lang="en-US" dirty="0"/>
          </a:p>
        </p:txBody>
      </p:sp>
    </p:spTree>
    <p:extLst>
      <p:ext uri="{BB962C8B-B14F-4D97-AF65-F5344CB8AC3E}">
        <p14:creationId xmlns:p14="http://schemas.microsoft.com/office/powerpoint/2010/main" val="40608782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Start the Conversation</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Students in an online course must acknowledge that their online reading habits are appropriate for </a:t>
            </a:r>
            <a:r>
              <a:rPr lang="en-US" sz="3600" b="1" dirty="0" smtClean="0"/>
              <a:t>casual</a:t>
            </a:r>
            <a:r>
              <a:rPr lang="en-US" sz="3600" dirty="0" smtClean="0"/>
              <a:t> reading, but not for online learning.</a:t>
            </a:r>
            <a:endParaRPr lang="en-US" sz="3600" dirty="0"/>
          </a:p>
        </p:txBody>
      </p:sp>
    </p:spTree>
    <p:extLst>
      <p:ext uri="{BB962C8B-B14F-4D97-AF65-F5344CB8AC3E}">
        <p14:creationId xmlns:p14="http://schemas.microsoft.com/office/powerpoint/2010/main" val="27639365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the Conversation</a:t>
            </a:r>
            <a:endParaRPr lang="en-US" dirty="0"/>
          </a:p>
        </p:txBody>
      </p:sp>
      <p:sp>
        <p:nvSpPr>
          <p:cNvPr id="4" name="Content Placeholder 3"/>
          <p:cNvSpPr>
            <a:spLocks noGrp="1"/>
          </p:cNvSpPr>
          <p:nvPr>
            <p:ph idx="1"/>
          </p:nvPr>
        </p:nvSpPr>
        <p:spPr/>
        <p:txBody>
          <a:bodyPr>
            <a:normAutofit lnSpcReduction="10000"/>
          </a:bodyPr>
          <a:lstStyle/>
          <a:p>
            <a:r>
              <a:rPr lang="en-US" dirty="0" smtClean="0"/>
              <a:t>Assign a short article about reading in print versus paper. </a:t>
            </a:r>
          </a:p>
          <a:p>
            <a:r>
              <a:rPr lang="en-US" dirty="0" smtClean="0"/>
              <a:t>Start a discussion about how online students read &amp; study.</a:t>
            </a:r>
          </a:p>
          <a:p>
            <a:pPr lvl="1"/>
            <a:r>
              <a:rPr lang="en-US" dirty="0" smtClean="0"/>
              <a:t>Reading Strategies List! </a:t>
            </a:r>
          </a:p>
          <a:p>
            <a:r>
              <a:rPr lang="en-US" dirty="0" smtClean="0"/>
              <a:t>Encourage students to post pictures of their study/work spaces. </a:t>
            </a:r>
          </a:p>
          <a:p>
            <a:r>
              <a:rPr lang="en-US" dirty="0" smtClean="0"/>
              <a:t>Remind students to print out all readings &amp; assignments.</a:t>
            </a:r>
          </a:p>
          <a:p>
            <a:endParaRPr lang="en-US" dirty="0"/>
          </a:p>
        </p:txBody>
      </p:sp>
    </p:spTree>
    <p:extLst>
      <p:ext uri="{BB962C8B-B14F-4D97-AF65-F5344CB8AC3E}">
        <p14:creationId xmlns:p14="http://schemas.microsoft.com/office/powerpoint/2010/main" val="1343617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Equity &amp; Access</a:t>
            </a:r>
            <a:endParaRPr lang="en-US" dirty="0"/>
          </a:p>
        </p:txBody>
      </p:sp>
      <p:sp>
        <p:nvSpPr>
          <p:cNvPr id="4" name="Content Placeholder 3"/>
          <p:cNvSpPr>
            <a:spLocks noGrp="1"/>
          </p:cNvSpPr>
          <p:nvPr>
            <p:ph sz="half" idx="2"/>
          </p:nvPr>
        </p:nvSpPr>
        <p:spPr/>
        <p:txBody>
          <a:bodyPr/>
          <a:lstStyle/>
          <a:p>
            <a:pPr marL="0" indent="0">
              <a:buNone/>
            </a:pPr>
            <a:r>
              <a:rPr lang="en-US" dirty="0" smtClean="0"/>
              <a:t>How can we level the playing field for online students who do not have access to printers?</a:t>
            </a:r>
          </a:p>
          <a:p>
            <a:pPr marL="0" indent="0">
              <a:buNone/>
            </a:pPr>
            <a:endParaRPr lang="en-US" dirty="0"/>
          </a:p>
          <a:p>
            <a:pPr marL="0" indent="0">
              <a:buNone/>
            </a:pPr>
            <a:r>
              <a:rPr lang="en-US" dirty="0" smtClean="0"/>
              <a:t>How do we support students who are completing coursework on phones?</a:t>
            </a:r>
            <a:endParaRPr lang="en-US" dirty="0"/>
          </a:p>
        </p:txBody>
      </p:sp>
      <p:pic>
        <p:nvPicPr>
          <p:cNvPr id="6148" name="Picture 4" descr="Internet, Laptop, Computer, Notebook, Monitor, Screen"/>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1843881"/>
            <a:ext cx="40386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65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Steps to an RA Classroom (Online!)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a:t>Start the Conversation</a:t>
            </a:r>
          </a:p>
          <a:p>
            <a:pPr marL="514350" indent="-514350">
              <a:buFont typeface="+mj-lt"/>
              <a:buAutoNum type="arabicPeriod"/>
            </a:pPr>
            <a:r>
              <a:rPr lang="en-US" b="1" dirty="0" smtClean="0">
                <a:solidFill>
                  <a:schemeClr val="accent2"/>
                </a:solidFill>
              </a:rPr>
              <a:t>Model the Routines </a:t>
            </a:r>
          </a:p>
          <a:p>
            <a:pPr marL="514350" indent="-514350">
              <a:buFont typeface="+mj-lt"/>
              <a:buAutoNum type="arabicPeriod"/>
            </a:pPr>
            <a:r>
              <a:rPr lang="en-US" dirty="0" smtClean="0"/>
              <a:t>Use the Routines</a:t>
            </a:r>
          </a:p>
          <a:p>
            <a:pPr marL="514350" indent="-514350">
              <a:buFont typeface="+mj-lt"/>
              <a:buAutoNum type="arabicPeriod"/>
            </a:pPr>
            <a:r>
              <a:rPr lang="en-US" dirty="0" smtClean="0"/>
              <a:t>Promote Learner Connections</a:t>
            </a:r>
          </a:p>
          <a:p>
            <a:pPr marL="514350" indent="-514350">
              <a:buFont typeface="+mj-lt"/>
              <a:buAutoNum type="arabicPeriod"/>
            </a:pPr>
            <a:r>
              <a:rPr lang="en-US" dirty="0" smtClean="0"/>
              <a:t>Focus on Process</a:t>
            </a:r>
            <a:endParaRPr lang="en-US" dirty="0"/>
          </a:p>
        </p:txBody>
      </p:sp>
    </p:spTree>
    <p:extLst>
      <p:ext uri="{BB962C8B-B14F-4D97-AF65-F5344CB8AC3E}">
        <p14:creationId xmlns:p14="http://schemas.microsoft.com/office/powerpoint/2010/main" val="12922708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Model the Routines</a:t>
            </a:r>
            <a:endParaRPr lang="en-US" dirty="0"/>
          </a:p>
        </p:txBody>
      </p:sp>
      <p:pic>
        <p:nvPicPr>
          <p:cNvPr id="4" name="Content Placeholder 3"/>
          <p:cNvPicPr>
            <a:picLocks noGrp="1" noChangeAspect="1"/>
          </p:cNvPicPr>
          <p:nvPr>
            <p:ph idx="1"/>
          </p:nvPr>
        </p:nvPicPr>
        <p:blipFill rotWithShape="1">
          <a:blip r:embed="rId2"/>
          <a:srcRect l="10243" t="13853" r="36623" b="23029"/>
          <a:stretch/>
        </p:blipFill>
        <p:spPr>
          <a:xfrm>
            <a:off x="1396497" y="1195057"/>
            <a:ext cx="6351006" cy="4715312"/>
          </a:xfrm>
          <a:prstGeom prst="rect">
            <a:avLst/>
          </a:prstGeom>
        </p:spPr>
      </p:pic>
    </p:spTree>
    <p:extLst>
      <p:ext uri="{BB962C8B-B14F-4D97-AF65-F5344CB8AC3E}">
        <p14:creationId xmlns:p14="http://schemas.microsoft.com/office/powerpoint/2010/main" val="1613029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708071"/>
          </a:xfrm>
        </p:spPr>
        <p:txBody>
          <a:bodyPr>
            <a:normAutofit fontScale="90000"/>
          </a:bodyPr>
          <a:lstStyle/>
          <a:p>
            <a:r>
              <a:rPr lang="en-US" dirty="0" smtClean="0"/>
              <a:t>Why is it important for </a:t>
            </a:r>
            <a:r>
              <a:rPr lang="en-US" b="1" dirty="0" smtClean="0"/>
              <a:t>you</a:t>
            </a:r>
            <a:r>
              <a:rPr lang="en-US" dirty="0" smtClean="0"/>
              <a:t> to model the routine (rather than using someone else’s videos)?</a:t>
            </a:r>
            <a:endParaRPr lang="en-US" dirty="0"/>
          </a:p>
        </p:txBody>
      </p:sp>
      <p:pic>
        <p:nvPicPr>
          <p:cNvPr id="4" name="Picture 2" descr="Meeting, Talk, Entertainment, Together, Cooperation"/>
          <p:cNvPicPr>
            <a:picLocks noChangeAspect="1" noChangeArrowheads="1"/>
          </p:cNvPicPr>
          <p:nvPr/>
        </p:nvPicPr>
        <p:blipFill rotWithShape="1">
          <a:blip r:embed="rId2">
            <a:extLst>
              <a:ext uri="{28A0092B-C50C-407E-A947-70E740481C1C}">
                <a14:useLocalDpi xmlns:a14="http://schemas.microsoft.com/office/drawing/2010/main" val="0"/>
              </a:ext>
            </a:extLst>
          </a:blip>
          <a:srcRect t="22054"/>
          <a:stretch/>
        </p:blipFill>
        <p:spPr bwMode="auto">
          <a:xfrm>
            <a:off x="2309018" y="2598345"/>
            <a:ext cx="4525963" cy="3527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27290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Steps to an RA Classroom (Online!)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a:t>Start the Conversation</a:t>
            </a:r>
          </a:p>
          <a:p>
            <a:pPr marL="514350" indent="-514350">
              <a:buFont typeface="+mj-lt"/>
              <a:buAutoNum type="arabicPeriod"/>
            </a:pPr>
            <a:r>
              <a:rPr lang="en-US" dirty="0" smtClean="0"/>
              <a:t>Model the Routines </a:t>
            </a:r>
          </a:p>
          <a:p>
            <a:pPr marL="514350" indent="-514350">
              <a:buFont typeface="+mj-lt"/>
              <a:buAutoNum type="arabicPeriod"/>
            </a:pPr>
            <a:r>
              <a:rPr lang="en-US" b="1" dirty="0" smtClean="0">
                <a:solidFill>
                  <a:schemeClr val="accent2"/>
                </a:solidFill>
              </a:rPr>
              <a:t>Use the Routines</a:t>
            </a:r>
          </a:p>
          <a:p>
            <a:pPr marL="514350" indent="-514350">
              <a:buFont typeface="+mj-lt"/>
              <a:buAutoNum type="arabicPeriod"/>
            </a:pPr>
            <a:r>
              <a:rPr lang="en-US" dirty="0" smtClean="0"/>
              <a:t>Promote Learner Connections</a:t>
            </a:r>
          </a:p>
          <a:p>
            <a:pPr marL="514350" indent="-514350">
              <a:buFont typeface="+mj-lt"/>
              <a:buAutoNum type="arabicPeriod"/>
            </a:pPr>
            <a:r>
              <a:rPr lang="en-US" dirty="0" smtClean="0"/>
              <a:t>Focus on Process</a:t>
            </a:r>
            <a:endParaRPr lang="en-US" dirty="0"/>
          </a:p>
        </p:txBody>
      </p:sp>
    </p:spTree>
    <p:extLst>
      <p:ext uri="{BB962C8B-B14F-4D97-AF65-F5344CB8AC3E}">
        <p14:creationId xmlns:p14="http://schemas.microsoft.com/office/powerpoint/2010/main" val="13177387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Use the Routines</a:t>
            </a:r>
            <a:endParaRPr lang="en-US" dirty="0"/>
          </a:p>
        </p:txBody>
      </p:sp>
      <p:sp>
        <p:nvSpPr>
          <p:cNvPr id="3" name="Content Placeholder 2"/>
          <p:cNvSpPr>
            <a:spLocks noGrp="1"/>
          </p:cNvSpPr>
          <p:nvPr>
            <p:ph idx="1"/>
          </p:nvPr>
        </p:nvSpPr>
        <p:spPr/>
        <p:txBody>
          <a:bodyPr/>
          <a:lstStyle/>
          <a:p>
            <a:r>
              <a:rPr lang="en-US" dirty="0" smtClean="0"/>
              <a:t>Use discussion forums to promote metacognitive conversation. </a:t>
            </a:r>
          </a:p>
          <a:p>
            <a:r>
              <a:rPr lang="en-US" dirty="0" smtClean="0"/>
              <a:t>Students </a:t>
            </a:r>
            <a:r>
              <a:rPr lang="en-US" b="1" dirty="0" smtClean="0"/>
              <a:t>can</a:t>
            </a:r>
            <a:r>
              <a:rPr lang="en-US" dirty="0" smtClean="0"/>
              <a:t> submit RA assignments online!</a:t>
            </a:r>
            <a:endParaRPr lang="en-US" dirty="0"/>
          </a:p>
        </p:txBody>
      </p:sp>
    </p:spTree>
    <p:extLst>
      <p:ext uri="{BB962C8B-B14F-4D97-AF65-F5344CB8AC3E}">
        <p14:creationId xmlns:p14="http://schemas.microsoft.com/office/powerpoint/2010/main" val="221713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Brain Prefers Paper”</a:t>
            </a:r>
            <a:endParaRPr lang="en-US" dirty="0"/>
          </a:p>
        </p:txBody>
      </p:sp>
      <p:pic>
        <p:nvPicPr>
          <p:cNvPr id="6" name="Content Placeholder 5"/>
          <p:cNvPicPr>
            <a:picLocks noGrp="1" noChangeAspect="1"/>
          </p:cNvPicPr>
          <p:nvPr>
            <p:ph sz="half" idx="1"/>
          </p:nvPr>
        </p:nvPicPr>
        <p:blipFill>
          <a:blip r:embed="rId2"/>
          <a:stretch>
            <a:fillRect/>
          </a:stretch>
        </p:blipFill>
        <p:spPr>
          <a:xfrm>
            <a:off x="728248" y="1600200"/>
            <a:ext cx="3496503" cy="4525963"/>
          </a:xfrm>
          <a:prstGeom prst="rect">
            <a:avLst/>
          </a:prstGeom>
        </p:spPr>
      </p:pic>
      <p:pic>
        <p:nvPicPr>
          <p:cNvPr id="5" name="Content Placeholder 4"/>
          <p:cNvPicPr>
            <a:picLocks noGrp="1" noChangeAspect="1"/>
          </p:cNvPicPr>
          <p:nvPr>
            <p:ph sz="half" idx="2"/>
          </p:nvPr>
        </p:nvPicPr>
        <p:blipFill>
          <a:blip r:embed="rId3"/>
          <a:stretch>
            <a:fillRect/>
          </a:stretch>
        </p:blipFill>
        <p:spPr>
          <a:xfrm>
            <a:off x="4917461" y="1600200"/>
            <a:ext cx="3500078" cy="4525963"/>
          </a:xfrm>
          <a:prstGeom prst="rect">
            <a:avLst/>
          </a:prstGeom>
        </p:spPr>
      </p:pic>
    </p:spTree>
    <p:extLst>
      <p:ext uri="{BB962C8B-B14F-4D97-AF65-F5344CB8AC3E}">
        <p14:creationId xmlns:p14="http://schemas.microsoft.com/office/powerpoint/2010/main" val="4641085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Forum Prompts</a:t>
            </a:r>
            <a:endParaRPr lang="en-US" dirty="0"/>
          </a:p>
        </p:txBody>
      </p:sp>
      <p:sp>
        <p:nvSpPr>
          <p:cNvPr id="3" name="Content Placeholder 2"/>
          <p:cNvSpPr>
            <a:spLocks noGrp="1"/>
          </p:cNvSpPr>
          <p:nvPr>
            <p:ph idx="1"/>
          </p:nvPr>
        </p:nvSpPr>
        <p:spPr>
          <a:xfrm>
            <a:off x="457200" y="1231271"/>
            <a:ext cx="8229600" cy="4798337"/>
          </a:xfrm>
        </p:spPr>
        <p:txBody>
          <a:bodyPr>
            <a:normAutofit/>
          </a:bodyPr>
          <a:lstStyle/>
          <a:p>
            <a:pPr marL="0" indent="0">
              <a:buNone/>
            </a:pPr>
            <a:r>
              <a:rPr lang="en-US" dirty="0"/>
              <a:t>In your discussion post, please address all of the following prompts by </a:t>
            </a:r>
            <a:r>
              <a:rPr lang="en-US" b="1" dirty="0"/>
              <a:t>writing full sentences in paragraphs</a:t>
            </a:r>
            <a:r>
              <a:rPr lang="en-US" dirty="0"/>
              <a:t>:</a:t>
            </a:r>
            <a:br>
              <a:rPr lang="en-US" dirty="0"/>
            </a:br>
            <a:endParaRPr lang="en-US" dirty="0"/>
          </a:p>
          <a:p>
            <a:r>
              <a:rPr lang="en-US" dirty="0"/>
              <a:t>What questions/concerns/problems came up for you during your reading? What do you want to know more about? </a:t>
            </a:r>
          </a:p>
        </p:txBody>
      </p:sp>
    </p:spTree>
    <p:extLst>
      <p:ext uri="{BB962C8B-B14F-4D97-AF65-F5344CB8AC3E}">
        <p14:creationId xmlns:p14="http://schemas.microsoft.com/office/powerpoint/2010/main" val="147451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Forum Prompts</a:t>
            </a:r>
            <a:endParaRPr lang="en-US" dirty="0"/>
          </a:p>
        </p:txBody>
      </p:sp>
      <p:sp>
        <p:nvSpPr>
          <p:cNvPr id="3" name="Content Placeholder 2"/>
          <p:cNvSpPr>
            <a:spLocks noGrp="1"/>
          </p:cNvSpPr>
          <p:nvPr>
            <p:ph idx="1"/>
          </p:nvPr>
        </p:nvSpPr>
        <p:spPr>
          <a:xfrm>
            <a:off x="457200" y="1231271"/>
            <a:ext cx="8229600" cy="4798337"/>
          </a:xfrm>
        </p:spPr>
        <p:txBody>
          <a:bodyPr>
            <a:normAutofit/>
          </a:bodyPr>
          <a:lstStyle/>
          <a:p>
            <a:r>
              <a:rPr lang="en-US" dirty="0" smtClean="0"/>
              <a:t>Share </a:t>
            </a:r>
            <a:r>
              <a:rPr lang="en-US" dirty="0"/>
              <a:t>your </a:t>
            </a:r>
            <a:r>
              <a:rPr lang="en-US" b="1" dirty="0"/>
              <a:t>golden line</a:t>
            </a:r>
            <a:r>
              <a:rPr lang="en-US" dirty="0"/>
              <a:t> and explain why you chose it. Why was this particular sentence so meaningful or important to you? (Be sure to include the page number [49-53] so we can find your line</a:t>
            </a:r>
            <a:r>
              <a:rPr lang="en-US" dirty="0" smtClean="0"/>
              <a:t>!)</a:t>
            </a:r>
            <a:endParaRPr lang="en-US" dirty="0"/>
          </a:p>
        </p:txBody>
      </p:sp>
    </p:spTree>
    <p:extLst>
      <p:ext uri="{BB962C8B-B14F-4D97-AF65-F5344CB8AC3E}">
        <p14:creationId xmlns:p14="http://schemas.microsoft.com/office/powerpoint/2010/main" val="108738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Forum Prompts</a:t>
            </a:r>
            <a:endParaRPr lang="en-US" dirty="0"/>
          </a:p>
        </p:txBody>
      </p:sp>
      <p:sp>
        <p:nvSpPr>
          <p:cNvPr id="3" name="Content Placeholder 2"/>
          <p:cNvSpPr>
            <a:spLocks noGrp="1"/>
          </p:cNvSpPr>
          <p:nvPr>
            <p:ph idx="1"/>
          </p:nvPr>
        </p:nvSpPr>
        <p:spPr>
          <a:xfrm>
            <a:off x="457200" y="1231271"/>
            <a:ext cx="8229600" cy="4798337"/>
          </a:xfrm>
        </p:spPr>
        <p:txBody>
          <a:bodyPr>
            <a:normAutofit/>
          </a:bodyPr>
          <a:lstStyle/>
          <a:p>
            <a:r>
              <a:rPr lang="en-US" sz="3600" dirty="0" smtClean="0"/>
              <a:t>The </a:t>
            </a:r>
            <a:r>
              <a:rPr lang="en-US" sz="3600" dirty="0"/>
              <a:t>author mentions several studies/experiments in his article. Which study or experiment was most interesting to you and why?</a:t>
            </a:r>
          </a:p>
          <a:p>
            <a:r>
              <a:rPr lang="en-US" sz="3600" dirty="0" smtClean="0"/>
              <a:t>Do </a:t>
            </a:r>
            <a:r>
              <a:rPr lang="en-US" sz="3600" dirty="0"/>
              <a:t>you notice a difference in your reading habits on screen versus on paper? Which do you prefer and why</a:t>
            </a:r>
            <a:r>
              <a:rPr lang="en-US" sz="3600" dirty="0" smtClean="0"/>
              <a:t>?</a:t>
            </a:r>
            <a:endParaRPr lang="en-US" sz="3600" dirty="0"/>
          </a:p>
        </p:txBody>
      </p:sp>
    </p:spTree>
    <p:extLst>
      <p:ext uri="{BB962C8B-B14F-4D97-AF65-F5344CB8AC3E}">
        <p14:creationId xmlns:p14="http://schemas.microsoft.com/office/powerpoint/2010/main" val="402250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Forum Prompts</a:t>
            </a:r>
            <a:endParaRPr lang="en-US" dirty="0"/>
          </a:p>
        </p:txBody>
      </p:sp>
      <p:sp>
        <p:nvSpPr>
          <p:cNvPr id="3" name="Content Placeholder 2"/>
          <p:cNvSpPr>
            <a:spLocks noGrp="1"/>
          </p:cNvSpPr>
          <p:nvPr>
            <p:ph idx="1"/>
          </p:nvPr>
        </p:nvSpPr>
        <p:spPr>
          <a:xfrm>
            <a:off x="457200" y="1231271"/>
            <a:ext cx="8229600" cy="4798337"/>
          </a:xfrm>
        </p:spPr>
        <p:txBody>
          <a:bodyPr>
            <a:noAutofit/>
          </a:bodyPr>
          <a:lstStyle/>
          <a:p>
            <a:r>
              <a:rPr lang="en-US" sz="2800" dirty="0" smtClean="0"/>
              <a:t>From </a:t>
            </a:r>
            <a:r>
              <a:rPr lang="en-US" sz="2800" dirty="0"/>
              <a:t>your perspective, why are we reading this article in a research class? How does this article relate to the topics of this course? How could this article help someone become a better learner and researcher?</a:t>
            </a:r>
          </a:p>
          <a:p>
            <a:r>
              <a:rPr lang="en-US" sz="2800" dirty="0"/>
              <a:t>With your post, please attach a scanned copy of the article showing your work (e.g., we want to see how you Talked to the Text with your article, so your attachment should show all of your comments, questions, underlining, highlighting, etc.). </a:t>
            </a:r>
          </a:p>
        </p:txBody>
      </p:sp>
    </p:spTree>
    <p:extLst>
      <p:ext uri="{BB962C8B-B14F-4D97-AF65-F5344CB8AC3E}">
        <p14:creationId xmlns:p14="http://schemas.microsoft.com/office/powerpoint/2010/main" val="318410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Forum Prompts</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b="1" dirty="0"/>
              <a:t>Your Reading Process</a:t>
            </a:r>
            <a:endParaRPr lang="en-US" dirty="0"/>
          </a:p>
          <a:p>
            <a:r>
              <a:rPr lang="en-US" dirty="0"/>
              <a:t>What were some new words/phrases that you learned from the readings? Provide at least 1-2 new words/terms and their definitions. (You may have learned the definitions from the readings or by looking up their meanings in a separate source.)</a:t>
            </a:r>
          </a:p>
          <a:p>
            <a:r>
              <a:rPr lang="en-US" dirty="0"/>
              <a:t>What questions/problems came up for you during these readings? At this point, what are you curious about or wanting to understand better?</a:t>
            </a:r>
          </a:p>
          <a:p>
            <a:pPr marL="0" indent="0">
              <a:buNone/>
            </a:pPr>
            <a:endParaRPr lang="en-US" dirty="0" smtClean="0"/>
          </a:p>
          <a:p>
            <a:pPr marL="0" indent="0">
              <a:buNone/>
            </a:pPr>
            <a:r>
              <a:rPr lang="en-US" b="1" dirty="0" smtClean="0"/>
              <a:t>Your </a:t>
            </a:r>
            <a:r>
              <a:rPr lang="en-US" b="1" dirty="0"/>
              <a:t>Golden Line</a:t>
            </a:r>
            <a:endParaRPr lang="en-US" dirty="0"/>
          </a:p>
          <a:p>
            <a:r>
              <a:rPr lang="en-US" dirty="0"/>
              <a:t>In the interview with Emily Knox, choose </a:t>
            </a:r>
            <a:r>
              <a:rPr lang="en-US" b="1" dirty="0"/>
              <a:t>one sentence</a:t>
            </a:r>
            <a:r>
              <a:rPr lang="en-US" dirty="0"/>
              <a:t> from her interview as your "golden line"--a "golden line" is a sentence that seems particularly important or meaningful to you. Which sentence is your golden line and why was it so interesting or meaningful for you?</a:t>
            </a:r>
          </a:p>
        </p:txBody>
      </p:sp>
    </p:spTree>
    <p:extLst>
      <p:ext uri="{BB962C8B-B14F-4D97-AF65-F5344CB8AC3E}">
        <p14:creationId xmlns:p14="http://schemas.microsoft.com/office/powerpoint/2010/main" val="256185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Submit RA Assignments</a:t>
            </a:r>
            <a:endParaRPr lang="en-US" dirty="0"/>
          </a:p>
        </p:txBody>
      </p:sp>
      <p:sp>
        <p:nvSpPr>
          <p:cNvPr id="3" name="Content Placeholder 2"/>
          <p:cNvSpPr>
            <a:spLocks noGrp="1"/>
          </p:cNvSpPr>
          <p:nvPr>
            <p:ph idx="1"/>
          </p:nvPr>
        </p:nvSpPr>
        <p:spPr/>
        <p:txBody>
          <a:bodyPr/>
          <a:lstStyle/>
          <a:p>
            <a:r>
              <a:rPr lang="en-US" dirty="0" smtClean="0"/>
              <a:t>If handwritten…</a:t>
            </a:r>
          </a:p>
          <a:p>
            <a:pPr lvl="1"/>
            <a:r>
              <a:rPr lang="en-US" dirty="0" smtClean="0"/>
              <a:t>Scan and upload as a PDF.</a:t>
            </a:r>
          </a:p>
          <a:p>
            <a:pPr lvl="1"/>
            <a:r>
              <a:rPr lang="en-US" dirty="0" smtClean="0"/>
              <a:t>Take picture with your phone and upload. </a:t>
            </a:r>
          </a:p>
          <a:p>
            <a:r>
              <a:rPr lang="en-US" dirty="0" smtClean="0"/>
              <a:t>Reading Logs can be typed!</a:t>
            </a:r>
          </a:p>
          <a:p>
            <a:r>
              <a:rPr lang="en-US" dirty="0" smtClean="0"/>
              <a:t>Other ideas?</a:t>
            </a:r>
            <a:endParaRPr lang="en-US" dirty="0"/>
          </a:p>
        </p:txBody>
      </p:sp>
    </p:spTree>
    <p:extLst>
      <p:ext uri="{BB962C8B-B14F-4D97-AF65-F5344CB8AC3E}">
        <p14:creationId xmlns:p14="http://schemas.microsoft.com/office/powerpoint/2010/main" val="243129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Samples</a:t>
            </a:r>
            <a:endParaRPr lang="en-US" dirty="0"/>
          </a:p>
        </p:txBody>
      </p:sp>
      <p:pic>
        <p:nvPicPr>
          <p:cNvPr id="11266" name="Picture 2" descr="https://proxy-v2.crocodoc.com/k4IAisdjWj5qmixRqK4ccQ76ZUrynJSqLRwY_Ad203U2tI6A_gRM2aP5k-07d2gf-7WaFxXBx5yKCGCoTqVZVERHKRdo6bzyIRBY6SLTk0ylDypIJ-ZLVV5bDaL12eLTzDfGWbSeQu5I2_4LhAzoDZQh6bdYnYe_GafSM3fjZCEdaDrQUkEogPEocNialvkw-v14AEhraCmklFkT0u8UG-J8xG7ZElmJYcGtFg/-WnC_d46MQrAv5hll9-t3-jS5AtSCuDY69hZWB9w485b3sbkMZIgJik2wZxOjs3du1BakFGEq5Ih-mkodTnKsXPUbMUp0BEnp0EkzBsE44XjkGhWm0po6zevr7vLJC_P32Nx1qVDvHLXxLGS4NLBShK0mury9jfwmRUnQmkzCgoJbWezFiMV8TEYad4Z4RSU8rnKpBD8APv_75EwoH8BIJjfu61RUA/images/page-0.pn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37199" y="1600200"/>
            <a:ext cx="3478601" cy="4525963"/>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s://proxy-v2.crocodoc.com/k4IAisdjWj5qmixRqK4ccQ76ZUrynJSqLRwY_Ad203U2tI6A_gRM2aP5k-07d2gf-7WaFxXBx5yKCGCoTqVZVERHKRdo6bzyIRBY6SLTk0ylDypIJ-ZLVV5bDaL12eLTzDfGWbSeQu5I2_4LhAzoDZQh6bdYnYe_GafSM3fjZCEdaDrQUkEogPEocNialvkw-v14AEhraCmklFkT0u8UG-J8xG7ZElmJYcGtFg/7reEAHMGXtEFfX2r5QKzj1sebet1tgArRR-0W4qQeN3bW5F8FhtfsSpgWj8776cm0tSbZKD7lv548NZS2ZaSRHbliFCZIkn5PdE8FOlHX3LyG3OTzJLCyCHDBWQJI7YKiwFK1LFLy9OGte_ZlcaqXTDZ5wz9WNsl_TaT088Ksr0Xx45js6dENHbBjckfiTNyZZPC_tzN07VTK7xGkg4UjOxb4yzgpg/images/page-1.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18832" y="1600200"/>
            <a:ext cx="3497335"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760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Samples</a:t>
            </a:r>
            <a:endParaRPr lang="en-US" dirty="0"/>
          </a:p>
        </p:txBody>
      </p:sp>
      <p:pic>
        <p:nvPicPr>
          <p:cNvPr id="9218" name="Picture 2" descr="https://proxy-v2.crocodoc.com/k4IAisdjWj5qmixRqK4ccQ76ZUrynJSqLRwY_Ad203U2tI6A_gRM2aP5k-07d2gf-7WaFxXBx5yKCGCoTqVZVERHKRdo6bzyIRBY6SLTk0ylDypIJ-ZLVV5bDaL12eLTzDfGWbSeQu5I2_4LhAzoDZQh6bdYnYe_GafSM3fjZCEdaDrQUkEogPEocNialvkw-v14AEhraCmklFkT0u8UG-J8xG7ZElmJYcGtFg/B01FDtDhorrZZDoNAz_9iO41VQg_45EaSUgQG3gW43xPpNHmKmyrYddCU9-Hnw0T9bSKWzaqfAKJi4xbxVEaLcM9lwBPooNigJ6EW62_MoDrMaPnzpgWvW0n9-9TY9v1WGP1o1Iw_0K1q2MmLhhN-PprctmoYwNxFJfwqBCDjwe7Y949698m1LXrOghCjnD0BSemRr-y-IKAhecX9vj9uz1f79GASg/images/page-0.pn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27832" y="1600200"/>
            <a:ext cx="3497335" cy="452596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s://proxy-v2.crocodoc.com/k4IAisdjWj5qmixRqK4ccQ76ZUrynJSqLRwY_Ad203U2tI6A_gRM2aP5k-07d2gf-7WaFxXBx5yKCGCoTqVZVERHKRdo6bzyIRBY6SLTk0ylDypIJ-ZLVV5bDaL12eLTzDfGWbSeQu5I2_4LhAzoDZQh6bdYnYe_GafSM3fjZCEdaDrQUkEogPEocNialvkw-v14AEhraCmklFkT0u8UG-J8xG7ZElmJYcGtFg/WeDICR4zmdFbl8eRDrwr4dp7zL9YJXjhLNFxSfn1WKGoYvWQyCNXioSiTGzd0Kd10T5iZxXqNXVpqtn_TZg1OZWxVriQfIeSz_mP-g84X3ihsEUMM1dD7VLcxNXEeobKqc4xS1rDb2sL34AYa8qYDBIfgiLAif54bIAdR7C0WvyZadiu7TYTfkySUvYEJ750emuveqP08oKD-tQsQ4LgQK9CkzAscA/images/page-1.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02412" y="1600200"/>
            <a:ext cx="353017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74106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Samples</a:t>
            </a:r>
            <a:endParaRPr lang="en-US" dirty="0"/>
          </a:p>
        </p:txBody>
      </p:sp>
      <p:pic>
        <p:nvPicPr>
          <p:cNvPr id="12292" name="Picture 4" descr="https://proxy-v2.crocodoc.com/k4IAisdjWj5qmixRqK4ccQ76ZUrynJSqLRwY_Ad203U2tI6A_gRM2aP5k-07d2gf-7WaFxXBx5yKCGCoTqVZVERHKRdo6bzyIRBY6SLTk0ylDypIJ-ZLVV5bDaL12eLTzDfGWbSeQu5I2_4LhAzoDZQh6bdYnYe_GafSM3fjZCEdaDrQUkEogPEocNialvkw-v14AEhraCmklFkT0u8UG-J8xG7ZElmJYcGtFg/brKBOG8PJujDBlG6pJuu3EpW6K38evGmiCF4ZBtiV8RlA3m8WpNPBVeOVKDDEAf9bJtDzht0eNnCR-z5XKfrNn04DWnhqlZJjxeYihZv6G9bbYM0YPx6KHHIAwBQDPPtcWMryZYTzzVRJKmX34fs7KlCqd0fb1d_LYVDaSh3qy4fROGqxMK7qXw4nlDeX5e8tlwsjbHmdy2JLA2rdRpjGkNNsYpa7A/images/page-1.png"/>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9692" t="8100" r="10059" b="45092"/>
          <a:stretch/>
        </p:blipFill>
        <p:spPr bwMode="auto">
          <a:xfrm rot="5400000">
            <a:off x="-231115" y="2036584"/>
            <a:ext cx="4839699" cy="3653193"/>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https://proxy-v2.crocodoc.com/k4IAisdjWj5qmixRqK4ccQ76ZUrynJSqLRwY_Ad203U2tI6A_gRM2aP5k-07d2gf-7WaFxXBx5yKCGCoTqVZVERHKRdo6bzyIRBY6SLTk0ylDypIJ-ZLVV5bDaL12eLTzDfGWbSeQu5I2_4LhAzoDZQh6bdYnYe_GafSM3fjZCEdaDrQUkEogPEocNialvkw-v14AEhraCmklFkT0u8UG-J8xG7ZElmJYcGtFg/_b7ILSQ8lJ_17ba_NrHv2fr8rGzHJMxNTUlzyUw6YDk5V6YrXQZO60PNRFem0H-sWNUsWRD41ax2M5nM_sCOMIigK2SJbx83nO-MpxaHmM4ZWmydjwYN1KCZxzIB1gvJTkqYAOFiFMpFsq0VeQSQDYETG8RdAh9Q41MNmwGg2m2yauq41qpZ8GycdR6hpeTlgDHJS_g38m5bNgENPJ5EtETrw3obQg/images/page-1.png"/>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11050" t="11252" r="10254"/>
          <a:stretch/>
        </p:blipFill>
        <p:spPr bwMode="auto">
          <a:xfrm>
            <a:off x="4952246" y="1417638"/>
            <a:ext cx="3168712" cy="4624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0935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34"/>
            <a:ext cx="8229600" cy="730297"/>
          </a:xfrm>
        </p:spPr>
        <p:txBody>
          <a:bodyPr>
            <a:normAutofit fontScale="90000"/>
          </a:bodyPr>
          <a:lstStyle/>
          <a:p>
            <a:r>
              <a:rPr lang="en-US" dirty="0" smtClean="0"/>
              <a:t>Student Samples</a:t>
            </a:r>
            <a:endParaRPr lang="en-US" dirty="0"/>
          </a:p>
        </p:txBody>
      </p:sp>
      <p:pic>
        <p:nvPicPr>
          <p:cNvPr id="13316" name="Picture 4" descr="https://proxy-v2.crocodoc.com/k4IAisdjWj5qmixRqK4ccQ76ZUrynJSqLRwY_Ad203U2tI6A_gRM2aP5k-07d2gf-7WaFxXBx5yKCGCoTqVZVERHKRdo6bzyIRBY6SLTk0ylDypIJ-ZLVV5bDaL12eLTzDfGWbSeQu5I2_4LhAzoDZQh6bdYnYe_GafSM3fjZCEdaDrQUkEogPEocNialvkw-v14AEhraCmklFkT0u8UG-J8xG7ZElmJYcGtFg/l0QxqytzxQ-DymagLFDE3-rrwGPBg4MHzi5uKiSujE_n9okbMfBkA7rEjFWPDPgkpJeXCx39m3aPwnNgdJtOA18bUFoac3IXSw8tQqWyREwD_5QhyGKXJHHkH3Jjubnx7jC5XxIreTfMD5QRbKCET1Z04xobeVdpDd7So7CJCjbLH7wS65DCVGdbcGfWBygrB2aNBxLuRjF-DtsrXZWP226gzOg64Q/images/page-2.p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110274" y="771838"/>
            <a:ext cx="4137434" cy="5354326"/>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https://proxy-v2.crocodoc.com/k4IAisdjWj5qmixRqK4ccQ76ZUrynJSqLRwY_Ad203U2tI6A_gRM2aP5k-07d2gf-7WaFxXBx5yKCGCoTqVZVERHKRdo6bzyIRBY6SLTk0ylDypIJ-ZLVV5bDaL12eLTzDfGWbSeQu5I2_4LhAzoDZQh6bdYnYe_GafSM3fjZCEdaDrQUkEogPEocNialvkw-v14AEhraCmklFkT0u8UG-J8xG7ZElmJYcGtFg/FYzbodQF6XsZxNk9_uvCDJXmCoCltkDtbDizdalNSQosGlHbvhMYghrsm9BFSmgJmH3oeXEl_rUWAuZbra2Ml7JxgZjC4ePuefqhhCV-jesAKxbpCHtLNsw85ie6PTkxHysuVUhRyyaUeTdtr2a20XOmeLvY_87Im4apRT19Z3k35xtZLvukJw_Q-_S4UJE5ho9kjnrh1Kg2aYO5XXR7ZCoJg_GZuA/images/page-2.pn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727832" y="905316"/>
            <a:ext cx="4034291" cy="5220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3580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708071"/>
          </a:xfrm>
        </p:spPr>
        <p:txBody>
          <a:bodyPr>
            <a:normAutofit/>
          </a:bodyPr>
          <a:lstStyle/>
          <a:p>
            <a:r>
              <a:rPr lang="en-US" dirty="0" smtClean="0"/>
              <a:t>Do you think you could have students submit work online?</a:t>
            </a:r>
            <a:endParaRPr lang="en-US" dirty="0"/>
          </a:p>
        </p:txBody>
      </p:sp>
      <p:pic>
        <p:nvPicPr>
          <p:cNvPr id="4" name="Picture 2" descr="Meeting, Talk, Entertainment, Together, Cooperation"/>
          <p:cNvPicPr>
            <a:picLocks noChangeAspect="1" noChangeArrowheads="1"/>
          </p:cNvPicPr>
          <p:nvPr/>
        </p:nvPicPr>
        <p:blipFill rotWithShape="1">
          <a:blip r:embed="rId2">
            <a:extLst>
              <a:ext uri="{28A0092B-C50C-407E-A947-70E740481C1C}">
                <a14:useLocalDpi xmlns:a14="http://schemas.microsoft.com/office/drawing/2010/main" val="0"/>
              </a:ext>
            </a:extLst>
          </a:blip>
          <a:srcRect t="22054"/>
          <a:stretch/>
        </p:blipFill>
        <p:spPr bwMode="auto">
          <a:xfrm>
            <a:off x="2309018" y="2598345"/>
            <a:ext cx="4525963" cy="3527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5563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Steps to an RA Classroom (Online!)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a:t>Start the Conversation</a:t>
            </a:r>
          </a:p>
          <a:p>
            <a:pPr marL="514350" indent="-514350">
              <a:buFont typeface="+mj-lt"/>
              <a:buAutoNum type="arabicPeriod"/>
            </a:pPr>
            <a:r>
              <a:rPr lang="en-US" dirty="0" smtClean="0"/>
              <a:t>Model the Routines </a:t>
            </a:r>
          </a:p>
          <a:p>
            <a:pPr marL="514350" indent="-514350">
              <a:buFont typeface="+mj-lt"/>
              <a:buAutoNum type="arabicPeriod"/>
            </a:pPr>
            <a:r>
              <a:rPr lang="en-US" dirty="0" smtClean="0"/>
              <a:t>Use the Routines</a:t>
            </a:r>
          </a:p>
          <a:p>
            <a:pPr marL="514350" indent="-514350">
              <a:buFont typeface="+mj-lt"/>
              <a:buAutoNum type="arabicPeriod"/>
            </a:pPr>
            <a:r>
              <a:rPr lang="en-US" b="1" dirty="0" smtClean="0">
                <a:solidFill>
                  <a:schemeClr val="accent2"/>
                </a:solidFill>
              </a:rPr>
              <a:t>Promote Learner Connections</a:t>
            </a:r>
          </a:p>
          <a:p>
            <a:pPr marL="514350" indent="-514350">
              <a:buFont typeface="+mj-lt"/>
              <a:buAutoNum type="arabicPeriod"/>
            </a:pPr>
            <a:r>
              <a:rPr lang="en-US" dirty="0" smtClean="0"/>
              <a:t>Focus on Process</a:t>
            </a:r>
            <a:endParaRPr lang="en-US" dirty="0"/>
          </a:p>
        </p:txBody>
      </p:sp>
    </p:spTree>
    <p:extLst>
      <p:ext uri="{BB962C8B-B14F-4D97-AF65-F5344CB8AC3E}">
        <p14:creationId xmlns:p14="http://schemas.microsoft.com/office/powerpoint/2010/main" val="36882279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26737" y="0"/>
            <a:ext cx="5189700" cy="6081680"/>
          </a:xfrm>
          <a:prstGeom prst="rect">
            <a:avLst/>
          </a:prstGeom>
        </p:spPr>
      </p:pic>
    </p:spTree>
    <p:extLst>
      <p:ext uri="{BB962C8B-B14F-4D97-AF65-F5344CB8AC3E}">
        <p14:creationId xmlns:p14="http://schemas.microsoft.com/office/powerpoint/2010/main" val="18118974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Promote Learner Connections</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In lieu of an online discussion forum, ask students to connect with one another outside of class </a:t>
            </a:r>
            <a:r>
              <a:rPr lang="en-US" sz="2800" b="1" dirty="0" smtClean="0"/>
              <a:t>in real time</a:t>
            </a:r>
            <a:r>
              <a:rPr lang="en-US" sz="2800" dirty="0" smtClean="0"/>
              <a:t> (no e-mailing, texting, etc.). </a:t>
            </a:r>
            <a:endParaRPr lang="en-US" sz="2800" dirty="0"/>
          </a:p>
        </p:txBody>
      </p:sp>
      <p:pic>
        <p:nvPicPr>
          <p:cNvPr id="4" name="Picture 2" descr="Meeting, Relationship, Business, Conclusion, Contact"/>
          <p:cNvPicPr>
            <a:picLocks noChangeAspect="1" noChangeArrowheads="1"/>
          </p:cNvPicPr>
          <p:nvPr/>
        </p:nvPicPr>
        <p:blipFill rotWithShape="1">
          <a:blip r:embed="rId2">
            <a:extLst>
              <a:ext uri="{28A0092B-C50C-407E-A947-70E740481C1C}">
                <a14:useLocalDpi xmlns:a14="http://schemas.microsoft.com/office/drawing/2010/main" val="0"/>
              </a:ext>
            </a:extLst>
          </a:blip>
          <a:srcRect t="14039"/>
          <a:stretch/>
        </p:blipFill>
        <p:spPr bwMode="auto">
          <a:xfrm>
            <a:off x="2123870" y="2987644"/>
            <a:ext cx="4896259" cy="3003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6939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Promote Learner Connections</a:t>
            </a:r>
            <a:endParaRPr lang="en-US" dirty="0"/>
          </a:p>
        </p:txBody>
      </p:sp>
      <p:sp>
        <p:nvSpPr>
          <p:cNvPr id="3" name="Content Placeholder 2"/>
          <p:cNvSpPr>
            <a:spLocks noGrp="1"/>
          </p:cNvSpPr>
          <p:nvPr>
            <p:ph idx="1"/>
          </p:nvPr>
        </p:nvSpPr>
        <p:spPr/>
        <p:txBody>
          <a:bodyPr/>
          <a:lstStyle/>
          <a:p>
            <a:pPr marL="0" indent="0">
              <a:buNone/>
            </a:pPr>
            <a:r>
              <a:rPr lang="en-US" dirty="0" smtClean="0"/>
              <a:t>The idea of the “online student” is misleading.</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958917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Promote Learner Connections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A </a:t>
            </a:r>
            <a:r>
              <a:rPr lang="en-US" b="1" dirty="0" smtClean="0"/>
              <a:t>very small percentage</a:t>
            </a:r>
            <a:r>
              <a:rPr lang="en-US" dirty="0" smtClean="0"/>
              <a:t> of students are enrolled in completely online programs.</a:t>
            </a:r>
          </a:p>
          <a:p>
            <a:pPr marL="0" indent="0">
              <a:buNone/>
            </a:pPr>
            <a:endParaRPr lang="en-US" dirty="0"/>
          </a:p>
          <a:p>
            <a:pPr marL="0" indent="0">
              <a:buNone/>
            </a:pPr>
            <a:r>
              <a:rPr lang="en-US" dirty="0" smtClean="0"/>
              <a:t>Most students in online classes are also taking face-to-face classes on campus.</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464633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Promote Learner Connections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t>As of Fall 2013…</a:t>
            </a:r>
          </a:p>
          <a:p>
            <a:r>
              <a:rPr lang="en-US" b="1" dirty="0" smtClean="0">
                <a:solidFill>
                  <a:schemeClr val="accent2"/>
                </a:solidFill>
              </a:rPr>
              <a:t>14.8% </a:t>
            </a:r>
            <a:r>
              <a:rPr lang="en-US" dirty="0" smtClean="0"/>
              <a:t>of 4-year college students were enrolled in a completely online degree program</a:t>
            </a:r>
          </a:p>
          <a:p>
            <a:r>
              <a:rPr lang="en-US" b="1" dirty="0" smtClean="0">
                <a:solidFill>
                  <a:schemeClr val="accent2"/>
                </a:solidFill>
              </a:rPr>
              <a:t>9.8% </a:t>
            </a:r>
            <a:r>
              <a:rPr lang="en-US" dirty="0" smtClean="0"/>
              <a:t>of 2-year college students were enrolled in a completely online degree program</a:t>
            </a:r>
          </a:p>
          <a:p>
            <a:r>
              <a:rPr lang="en-US" b="1" dirty="0" smtClean="0">
                <a:solidFill>
                  <a:schemeClr val="accent2"/>
                </a:solidFill>
              </a:rPr>
              <a:t>27% </a:t>
            </a:r>
            <a:r>
              <a:rPr lang="en-US" dirty="0" smtClean="0"/>
              <a:t>of students take any online courses as part of their degree</a:t>
            </a:r>
          </a:p>
          <a:p>
            <a:r>
              <a:rPr lang="en-US" b="1" dirty="0" smtClean="0">
                <a:solidFill>
                  <a:schemeClr val="accent2"/>
                </a:solidFill>
              </a:rPr>
              <a:t>73% </a:t>
            </a:r>
            <a:r>
              <a:rPr lang="en-US" dirty="0" smtClean="0"/>
              <a:t>of students are not taking online classes</a:t>
            </a:r>
          </a:p>
          <a:p>
            <a:pPr marL="0" indent="0">
              <a:buNone/>
            </a:pPr>
            <a:endParaRPr lang="en-US" dirty="0"/>
          </a:p>
          <a:p>
            <a:pPr marL="0" indent="0">
              <a:buNone/>
            </a:pPr>
            <a:endParaRPr lang="en-US" dirty="0" smtClean="0"/>
          </a:p>
          <a:p>
            <a:pPr marL="0" indent="0">
              <a:buNone/>
            </a:pPr>
            <a:r>
              <a:rPr lang="en-US" sz="1800" dirty="0"/>
              <a:t>SOURCE: U.S. Department of Education, National Center for Education Statistics, Integrated Postsecondary Education Data System (IPEDS), Spring 2013 and Spring 2014, Enrollment component. (This table was prepared December 2014.)</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38392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Promote Learner Connections</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In the submission box, please provide the following information. To receive full points for this assignment, you must turn in this assignment on time and respond to all of the following questions indicating that you completed this task successfully. </a:t>
            </a:r>
            <a:br>
              <a:rPr lang="en-US" dirty="0"/>
            </a:br>
            <a:endParaRPr lang="en-US" dirty="0"/>
          </a:p>
          <a:p>
            <a:pPr marL="514350" indent="-514350">
              <a:buFont typeface="+mj-lt"/>
              <a:buAutoNum type="arabicPeriod"/>
            </a:pPr>
            <a:r>
              <a:rPr lang="en-US" dirty="0" smtClean="0"/>
              <a:t>Which </a:t>
            </a:r>
            <a:r>
              <a:rPr lang="en-US" dirty="0"/>
              <a:t>classmate did you speak </a:t>
            </a:r>
            <a:r>
              <a:rPr lang="en-US" dirty="0" smtClean="0"/>
              <a:t>with?</a:t>
            </a:r>
          </a:p>
          <a:p>
            <a:pPr marL="514350" indent="-514350">
              <a:buFont typeface="+mj-lt"/>
              <a:buAutoNum type="arabicPeriod"/>
            </a:pPr>
            <a:r>
              <a:rPr lang="en-US" dirty="0" smtClean="0"/>
              <a:t>When </a:t>
            </a:r>
            <a:r>
              <a:rPr lang="en-US" dirty="0"/>
              <a:t>did you connect (date/time</a:t>
            </a:r>
            <a:r>
              <a:rPr lang="en-US" dirty="0" smtClean="0"/>
              <a:t>)?</a:t>
            </a:r>
          </a:p>
          <a:p>
            <a:pPr marL="514350" indent="-514350">
              <a:buFont typeface="+mj-lt"/>
              <a:buAutoNum type="arabicPeriod"/>
            </a:pPr>
            <a:r>
              <a:rPr lang="en-US" dirty="0" smtClean="0"/>
              <a:t>How </a:t>
            </a:r>
            <a:r>
              <a:rPr lang="en-US" dirty="0"/>
              <a:t>did you connect? By phone call, in person, via Skype/Face Time, or another tool? (Please note that texting, e-mailing, or messaging are usually not appropriate for this assignment--please contact me for exceptions to this</a:t>
            </a:r>
            <a:r>
              <a:rPr lang="en-US" dirty="0" smtClean="0"/>
              <a:t>.)</a:t>
            </a:r>
          </a:p>
          <a:p>
            <a:pPr marL="514350" indent="-514350">
              <a:buFont typeface="+mj-lt"/>
              <a:buAutoNum type="arabicPeriod"/>
            </a:pPr>
            <a:r>
              <a:rPr lang="en-US" dirty="0" smtClean="0"/>
              <a:t>What </a:t>
            </a:r>
            <a:r>
              <a:rPr lang="en-US" dirty="0"/>
              <a:t>did you learn about your classmate? What are they planning to research? What do they hope to learn? Why is this topic important/interesting to them?</a:t>
            </a:r>
          </a:p>
        </p:txBody>
      </p:sp>
    </p:spTree>
    <p:extLst>
      <p:ext uri="{BB962C8B-B14F-4D97-AF65-F5344CB8AC3E}">
        <p14:creationId xmlns:p14="http://schemas.microsoft.com/office/powerpoint/2010/main" val="3646759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708071"/>
          </a:xfrm>
        </p:spPr>
        <p:txBody>
          <a:bodyPr>
            <a:normAutofit fontScale="90000"/>
          </a:bodyPr>
          <a:lstStyle/>
          <a:p>
            <a:r>
              <a:rPr lang="en-US" dirty="0" smtClean="0"/>
              <a:t>Would you be willing to try a Learner Connection in your online class?</a:t>
            </a:r>
            <a:endParaRPr lang="en-US" dirty="0"/>
          </a:p>
        </p:txBody>
      </p:sp>
      <p:pic>
        <p:nvPicPr>
          <p:cNvPr id="4" name="Picture 2" descr="Meeting, Talk, Entertainment, Together, Cooperation"/>
          <p:cNvPicPr>
            <a:picLocks noChangeAspect="1" noChangeArrowheads="1"/>
          </p:cNvPicPr>
          <p:nvPr/>
        </p:nvPicPr>
        <p:blipFill rotWithShape="1">
          <a:blip r:embed="rId2">
            <a:extLst>
              <a:ext uri="{28A0092B-C50C-407E-A947-70E740481C1C}">
                <a14:useLocalDpi xmlns:a14="http://schemas.microsoft.com/office/drawing/2010/main" val="0"/>
              </a:ext>
            </a:extLst>
          </a:blip>
          <a:srcRect t="22054"/>
          <a:stretch/>
        </p:blipFill>
        <p:spPr bwMode="auto">
          <a:xfrm>
            <a:off x="2309018" y="2598345"/>
            <a:ext cx="4525963" cy="3527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492857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Steps to an RA Classroom (Online!)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a:t>Start the Conversation</a:t>
            </a:r>
          </a:p>
          <a:p>
            <a:pPr marL="514350" indent="-514350">
              <a:buFont typeface="+mj-lt"/>
              <a:buAutoNum type="arabicPeriod"/>
            </a:pPr>
            <a:r>
              <a:rPr lang="en-US" dirty="0" smtClean="0"/>
              <a:t>Model the Routines </a:t>
            </a:r>
          </a:p>
          <a:p>
            <a:pPr marL="514350" indent="-514350">
              <a:buFont typeface="+mj-lt"/>
              <a:buAutoNum type="arabicPeriod"/>
            </a:pPr>
            <a:r>
              <a:rPr lang="en-US" dirty="0" smtClean="0"/>
              <a:t>Use the Routines</a:t>
            </a:r>
          </a:p>
          <a:p>
            <a:pPr marL="514350" indent="-514350">
              <a:buFont typeface="+mj-lt"/>
              <a:buAutoNum type="arabicPeriod"/>
            </a:pPr>
            <a:r>
              <a:rPr lang="en-US" dirty="0" smtClean="0"/>
              <a:t>Promote Learner Connections</a:t>
            </a:r>
          </a:p>
          <a:p>
            <a:pPr marL="514350" indent="-514350">
              <a:buFont typeface="+mj-lt"/>
              <a:buAutoNum type="arabicPeriod"/>
            </a:pPr>
            <a:r>
              <a:rPr lang="en-US" b="1" dirty="0" smtClean="0">
                <a:solidFill>
                  <a:schemeClr val="accent2"/>
                </a:solidFill>
              </a:rPr>
              <a:t>Focus on Process</a:t>
            </a:r>
            <a:endParaRPr lang="en-US" b="1" dirty="0">
              <a:solidFill>
                <a:schemeClr val="accent2"/>
              </a:solidFill>
            </a:endParaRPr>
          </a:p>
        </p:txBody>
      </p:sp>
    </p:spTree>
    <p:extLst>
      <p:ext uri="{BB962C8B-B14F-4D97-AF65-F5344CB8AC3E}">
        <p14:creationId xmlns:p14="http://schemas.microsoft.com/office/powerpoint/2010/main" val="976496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Focus on Process</a:t>
            </a:r>
            <a:endParaRPr lang="en-US" dirty="0"/>
          </a:p>
        </p:txBody>
      </p:sp>
      <p:sp>
        <p:nvSpPr>
          <p:cNvPr id="3" name="Content Placeholder 2"/>
          <p:cNvSpPr>
            <a:spLocks noGrp="1"/>
          </p:cNvSpPr>
          <p:nvPr>
            <p:ph idx="1"/>
          </p:nvPr>
        </p:nvSpPr>
        <p:spPr/>
        <p:txBody>
          <a:bodyPr/>
          <a:lstStyle/>
          <a:p>
            <a:r>
              <a:rPr lang="en-US" dirty="0" smtClean="0"/>
              <a:t>Modify and use the Curriculum-Embedded Reading Assessment (CERA) as a recurring assignment.</a:t>
            </a:r>
            <a:endParaRPr lang="en-US" dirty="0"/>
          </a:p>
        </p:txBody>
      </p:sp>
    </p:spTree>
    <p:extLst>
      <p:ext uri="{BB962C8B-B14F-4D97-AF65-F5344CB8AC3E}">
        <p14:creationId xmlns:p14="http://schemas.microsoft.com/office/powerpoint/2010/main" val="319861160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764233" y="0"/>
            <a:ext cx="5562235" cy="6744832"/>
          </a:xfrm>
          <a:prstGeom prst="rect">
            <a:avLst/>
          </a:prstGeom>
        </p:spPr>
      </p:pic>
    </p:spTree>
    <p:extLst>
      <p:ext uri="{BB962C8B-B14F-4D97-AF65-F5344CB8AC3E}">
        <p14:creationId xmlns:p14="http://schemas.microsoft.com/office/powerpoint/2010/main" val="248612967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Questions</a:t>
            </a:r>
            <a:endParaRPr lang="en-US" dirty="0"/>
          </a:p>
        </p:txBody>
      </p:sp>
      <p:sp>
        <p:nvSpPr>
          <p:cNvPr id="3" name="Content Placeholder 2"/>
          <p:cNvSpPr>
            <a:spLocks noGrp="1"/>
          </p:cNvSpPr>
          <p:nvPr>
            <p:ph idx="1"/>
          </p:nvPr>
        </p:nvSpPr>
        <p:spPr/>
        <p:txBody>
          <a:bodyPr>
            <a:normAutofit/>
          </a:bodyPr>
          <a:lstStyle/>
          <a:p>
            <a:r>
              <a:rPr lang="en-US" sz="2400" dirty="0" smtClean="0"/>
              <a:t>Write a 1-2 sentence summary of this piece.</a:t>
            </a:r>
          </a:p>
          <a:p>
            <a:r>
              <a:rPr lang="en-US" sz="2400" dirty="0" smtClean="0"/>
              <a:t>What was going through your mind as you read this piece?</a:t>
            </a:r>
          </a:p>
          <a:p>
            <a:r>
              <a:rPr lang="en-US" sz="2400" dirty="0" smtClean="0"/>
              <a:t>What did you do that helped you understanding the reading?</a:t>
            </a:r>
          </a:p>
          <a:p>
            <a:r>
              <a:rPr lang="en-US" sz="2400" dirty="0" smtClean="0"/>
              <a:t>What questions or problems do you have with this piece?</a:t>
            </a:r>
          </a:p>
          <a:p>
            <a:r>
              <a:rPr lang="en-US" sz="2400" dirty="0" smtClean="0"/>
              <a:t>What was your golden line from the reading? Why?</a:t>
            </a:r>
          </a:p>
          <a:p>
            <a:r>
              <a:rPr lang="en-US" sz="2400" dirty="0"/>
              <a:t>2</a:t>
            </a:r>
            <a:r>
              <a:rPr lang="en-US" sz="2400" dirty="0" smtClean="0"/>
              <a:t>-3 additional questions based on the content of the reading. </a:t>
            </a:r>
          </a:p>
          <a:p>
            <a:endParaRPr lang="en-US" dirty="0"/>
          </a:p>
        </p:txBody>
      </p:sp>
    </p:spTree>
    <p:extLst>
      <p:ext uri="{BB962C8B-B14F-4D97-AF65-F5344CB8AC3E}">
        <p14:creationId xmlns:p14="http://schemas.microsoft.com/office/powerpoint/2010/main" val="108449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11823" r="12494" b="7334"/>
          <a:stretch/>
        </p:blipFill>
        <p:spPr>
          <a:xfrm>
            <a:off x="81482" y="2262"/>
            <a:ext cx="8958847" cy="6855738"/>
          </a:xfrm>
          <a:prstGeom prst="rect">
            <a:avLst/>
          </a:prstGeom>
        </p:spPr>
      </p:pic>
    </p:spTree>
    <p:extLst>
      <p:ext uri="{BB962C8B-B14F-4D97-AF65-F5344CB8AC3E}">
        <p14:creationId xmlns:p14="http://schemas.microsoft.com/office/powerpoint/2010/main" val="235830593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12869" t="-151" r="12368" b="6934"/>
          <a:stretch/>
        </p:blipFill>
        <p:spPr>
          <a:xfrm>
            <a:off x="190122" y="0"/>
            <a:ext cx="8709434" cy="6786950"/>
          </a:xfrm>
          <a:prstGeom prst="rect">
            <a:avLst/>
          </a:prstGeom>
        </p:spPr>
      </p:pic>
    </p:spTree>
    <p:extLst>
      <p:ext uri="{BB962C8B-B14F-4D97-AF65-F5344CB8AC3E}">
        <p14:creationId xmlns:p14="http://schemas.microsoft.com/office/powerpoint/2010/main" val="12508099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b="11489"/>
          <a:stretch/>
        </p:blipFill>
        <p:spPr>
          <a:xfrm>
            <a:off x="63989" y="196913"/>
            <a:ext cx="8825319" cy="4882082"/>
          </a:xfrm>
          <a:prstGeom prst="rect">
            <a:avLst/>
          </a:prstGeom>
        </p:spPr>
      </p:pic>
    </p:spTree>
    <p:extLst>
      <p:ext uri="{BB962C8B-B14F-4D97-AF65-F5344CB8AC3E}">
        <p14:creationId xmlns:p14="http://schemas.microsoft.com/office/powerpoint/2010/main" val="307295534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2"/>
          <a:srcRect l="28371" t="16653" r="29497" b="35139"/>
          <a:stretch/>
        </p:blipFill>
        <p:spPr>
          <a:xfrm>
            <a:off x="172015" y="90535"/>
            <a:ext cx="8823899" cy="6310265"/>
          </a:xfrm>
          <a:prstGeom prst="rect">
            <a:avLst/>
          </a:prstGeom>
        </p:spPr>
      </p:pic>
    </p:spTree>
    <p:extLst>
      <p:ext uri="{BB962C8B-B14F-4D97-AF65-F5344CB8AC3E}">
        <p14:creationId xmlns:p14="http://schemas.microsoft.com/office/powerpoint/2010/main" val="22608828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Steps to an RA Classroom (Online!)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a:t>Start the Conversation</a:t>
            </a:r>
          </a:p>
          <a:p>
            <a:pPr marL="514350" indent="-514350">
              <a:buFont typeface="+mj-lt"/>
              <a:buAutoNum type="arabicPeriod"/>
            </a:pPr>
            <a:r>
              <a:rPr lang="en-US" dirty="0" smtClean="0"/>
              <a:t>Model the Routines </a:t>
            </a:r>
          </a:p>
          <a:p>
            <a:pPr marL="514350" indent="-514350">
              <a:buFont typeface="+mj-lt"/>
              <a:buAutoNum type="arabicPeriod"/>
            </a:pPr>
            <a:r>
              <a:rPr lang="en-US" dirty="0" smtClean="0"/>
              <a:t>Use the Routines</a:t>
            </a:r>
          </a:p>
          <a:p>
            <a:pPr marL="514350" indent="-514350">
              <a:buFont typeface="+mj-lt"/>
              <a:buAutoNum type="arabicPeriod"/>
            </a:pPr>
            <a:r>
              <a:rPr lang="en-US" dirty="0" smtClean="0"/>
              <a:t>Promote Learner Connections</a:t>
            </a:r>
          </a:p>
          <a:p>
            <a:pPr marL="514350" indent="-514350">
              <a:buFont typeface="+mj-lt"/>
              <a:buAutoNum type="arabicPeriod"/>
            </a:pPr>
            <a:r>
              <a:rPr lang="en-US" dirty="0" smtClean="0"/>
              <a:t>Focus on Process</a:t>
            </a:r>
            <a:endParaRPr lang="en-US" dirty="0"/>
          </a:p>
        </p:txBody>
      </p:sp>
    </p:spTree>
    <p:extLst>
      <p:ext uri="{BB962C8B-B14F-4D97-AF65-F5344CB8AC3E}">
        <p14:creationId xmlns:p14="http://schemas.microsoft.com/office/powerpoint/2010/main" val="35929217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708071"/>
          </a:xfrm>
        </p:spPr>
        <p:txBody>
          <a:bodyPr>
            <a:normAutofit fontScale="90000"/>
          </a:bodyPr>
          <a:lstStyle/>
          <a:p>
            <a:r>
              <a:rPr lang="en-US" dirty="0" smtClean="0"/>
              <a:t>What will you do differently based on what you learned today?</a:t>
            </a:r>
            <a:endParaRPr lang="en-US" dirty="0"/>
          </a:p>
        </p:txBody>
      </p:sp>
      <p:pic>
        <p:nvPicPr>
          <p:cNvPr id="4" name="Picture 2" descr="Meeting, Talk, Entertainment, Together, Cooperation"/>
          <p:cNvPicPr>
            <a:picLocks noChangeAspect="1" noChangeArrowheads="1"/>
          </p:cNvPicPr>
          <p:nvPr/>
        </p:nvPicPr>
        <p:blipFill rotWithShape="1">
          <a:blip r:embed="rId2">
            <a:extLst>
              <a:ext uri="{28A0092B-C50C-407E-A947-70E740481C1C}">
                <a14:useLocalDpi xmlns:a14="http://schemas.microsoft.com/office/drawing/2010/main" val="0"/>
              </a:ext>
            </a:extLst>
          </a:blip>
          <a:srcRect t="22054"/>
          <a:stretch/>
        </p:blipFill>
        <p:spPr bwMode="auto">
          <a:xfrm>
            <a:off x="2309018" y="2598345"/>
            <a:ext cx="4525963" cy="3527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1166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Questions/Discussion</a:t>
            </a:r>
            <a:endParaRPr lang="en-US" dirty="0"/>
          </a:p>
        </p:txBody>
      </p:sp>
      <p:pic>
        <p:nvPicPr>
          <p:cNvPr id="5" name="Content Placeholder 4"/>
          <p:cNvPicPr>
            <a:picLocks noGrp="1" noChangeAspect="1"/>
          </p:cNvPicPr>
          <p:nvPr>
            <p:ph sz="half" idx="1"/>
          </p:nvPr>
        </p:nvPicPr>
        <p:blipFill>
          <a:blip r:embed="rId2"/>
          <a:stretch>
            <a:fillRect/>
          </a:stretch>
        </p:blipFill>
        <p:spPr>
          <a:xfrm>
            <a:off x="393826" y="1839723"/>
            <a:ext cx="4038600" cy="3026910"/>
          </a:xfrm>
          <a:prstGeom prst="rect">
            <a:avLst/>
          </a:prstGeom>
        </p:spPr>
      </p:pic>
      <p:sp>
        <p:nvSpPr>
          <p:cNvPr id="4" name="Content Placeholder 3"/>
          <p:cNvSpPr>
            <a:spLocks noGrp="1"/>
          </p:cNvSpPr>
          <p:nvPr>
            <p:ph sz="half" idx="2"/>
          </p:nvPr>
        </p:nvSpPr>
        <p:spPr>
          <a:xfrm>
            <a:off x="4648200" y="1839723"/>
            <a:ext cx="4038600" cy="3505954"/>
          </a:xfrm>
        </p:spPr>
        <p:txBody>
          <a:bodyPr>
            <a:normAutofit/>
          </a:bodyPr>
          <a:lstStyle/>
          <a:p>
            <a:pPr marL="0" indent="0" algn="ctr">
              <a:buNone/>
            </a:pPr>
            <a:r>
              <a:rPr lang="en-US" sz="1800" b="1" dirty="0" smtClean="0"/>
              <a:t>Click, Click, Metacognition!</a:t>
            </a:r>
          </a:p>
          <a:p>
            <a:pPr marL="0" indent="0" algn="ctr">
              <a:buNone/>
            </a:pPr>
            <a:r>
              <a:rPr lang="en-US" sz="1800" b="1" dirty="0">
                <a:solidFill>
                  <a:schemeClr val="accent2"/>
                </a:solidFill>
              </a:rPr>
              <a:t>How to Use Reading Apprenticeship in the Online Classroom</a:t>
            </a:r>
          </a:p>
          <a:p>
            <a:pPr marL="0" indent="0">
              <a:buNone/>
            </a:pPr>
            <a:endParaRPr lang="en-US" sz="1800" dirty="0" smtClean="0"/>
          </a:p>
          <a:p>
            <a:pPr marL="0" indent="0" algn="r">
              <a:buNone/>
            </a:pPr>
            <a:r>
              <a:rPr lang="en-US" sz="1400" b="1" dirty="0" smtClean="0"/>
              <a:t>Zoe Fisher</a:t>
            </a:r>
          </a:p>
          <a:p>
            <a:pPr marL="0" indent="0" algn="r">
              <a:buNone/>
            </a:pPr>
            <a:r>
              <a:rPr lang="en-US" sz="1400" dirty="0" smtClean="0"/>
              <a:t>Reference &amp; Instruction Librarian</a:t>
            </a:r>
          </a:p>
          <a:p>
            <a:pPr marL="0" indent="0" algn="r">
              <a:buNone/>
            </a:pPr>
            <a:r>
              <a:rPr lang="en-US" sz="1400" dirty="0" smtClean="0"/>
              <a:t>March 12, 2016</a:t>
            </a:r>
          </a:p>
          <a:p>
            <a:pPr marL="0" indent="0" algn="r">
              <a:buNone/>
            </a:pPr>
            <a:endParaRPr lang="en-US" sz="1400" b="1" dirty="0" smtClean="0"/>
          </a:p>
          <a:p>
            <a:pPr marL="0" indent="0" algn="r">
              <a:buNone/>
            </a:pPr>
            <a:r>
              <a:rPr lang="en-US" sz="1400" b="1" dirty="0" smtClean="0"/>
              <a:t>zfisher@pierce.ctc.edu</a:t>
            </a:r>
          </a:p>
          <a:p>
            <a:pPr marL="0" indent="0" algn="r">
              <a:buNone/>
            </a:pPr>
            <a:r>
              <a:rPr lang="en-US" sz="1400" b="1" dirty="0" smtClean="0"/>
              <a:t>@</a:t>
            </a:r>
            <a:r>
              <a:rPr lang="en-US" sz="1400" b="1" dirty="0" err="1" smtClean="0"/>
              <a:t>zoh_zoh</a:t>
            </a:r>
            <a:endParaRPr lang="en-US" sz="1400" b="1" dirty="0" smtClean="0"/>
          </a:p>
          <a:p>
            <a:pPr marL="0" indent="0" algn="r">
              <a:buNone/>
            </a:pPr>
            <a:r>
              <a:rPr lang="en-US" sz="1400" b="1" dirty="0"/>
              <a:t>a</a:t>
            </a:r>
            <a:r>
              <a:rPr lang="en-US" sz="1400" b="1" dirty="0" smtClean="0"/>
              <a:t>bout.me/</a:t>
            </a:r>
            <a:r>
              <a:rPr lang="en-US" sz="1400" b="1" dirty="0" err="1" smtClean="0"/>
              <a:t>zoefisher</a:t>
            </a:r>
            <a:endParaRPr lang="en-US" sz="1400" b="1" dirty="0"/>
          </a:p>
        </p:txBody>
      </p:sp>
    </p:spTree>
    <p:extLst>
      <p:ext uri="{BB962C8B-B14F-4D97-AF65-F5344CB8AC3E}">
        <p14:creationId xmlns:p14="http://schemas.microsoft.com/office/powerpoint/2010/main" val="2379105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PC-Template2</Template>
  <TotalTime>351</TotalTime>
  <Words>1371</Words>
  <Application>Microsoft Office PowerPoint</Application>
  <PresentationFormat>On-screen Show (4:3)</PresentationFormat>
  <Paragraphs>183</Paragraphs>
  <Slides>59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Arial</vt:lpstr>
      <vt:lpstr>Calibri</vt:lpstr>
      <vt:lpstr>Cambria</vt:lpstr>
      <vt:lpstr>Office Theme</vt:lpstr>
      <vt:lpstr>Click, Click, Metacognition!</vt:lpstr>
      <vt:lpstr>Today’s Outcomes</vt:lpstr>
      <vt:lpstr>A bit about me…</vt:lpstr>
      <vt:lpstr>PowerPoint Presentation</vt:lpstr>
      <vt:lpstr>PowerPoint Presentation</vt:lpstr>
      <vt:lpstr>A bit more about me…</vt:lpstr>
      <vt:lpstr>A bit more about me…</vt:lpstr>
      <vt:lpstr>Getting to know one another</vt:lpstr>
      <vt:lpstr>What are some struggles with reading in online courses?</vt:lpstr>
      <vt:lpstr>Reading online is not the same as reading in print.</vt:lpstr>
      <vt:lpstr>PowerPoint Presentation</vt:lpstr>
      <vt:lpstr>PowerPoint Presentation</vt:lpstr>
      <vt:lpstr>"We are not only what we read but how we read.”</vt:lpstr>
      <vt:lpstr>PowerPoint Presentation</vt:lpstr>
      <vt:lpstr>PowerPoint Presentation</vt:lpstr>
      <vt:lpstr>PowerPoint Presentation</vt:lpstr>
      <vt:lpstr>Five Steps to an RA Classroom (Online!)</vt:lpstr>
      <vt:lpstr>PowerPoint Presentation</vt:lpstr>
      <vt:lpstr>Five Steps to an RA Classroom (Online!)</vt:lpstr>
      <vt:lpstr>Five Steps to an RA Classroom (Online!)</vt:lpstr>
      <vt:lpstr>1. Start the Conversation</vt:lpstr>
      <vt:lpstr>Start the Conversation</vt:lpstr>
      <vt:lpstr>Equity &amp; Access</vt:lpstr>
      <vt:lpstr>Five Steps to an RA Classroom (Online!)</vt:lpstr>
      <vt:lpstr>2. Model the Routines</vt:lpstr>
      <vt:lpstr>Why is it important for you to model the routine (rather than using someone else’s videos)?</vt:lpstr>
      <vt:lpstr>Five Steps to an RA Classroom (Online!)</vt:lpstr>
      <vt:lpstr>3. Use the Routines</vt:lpstr>
      <vt:lpstr>“Why the Brain Prefers Paper”</vt:lpstr>
      <vt:lpstr>Discussion Forum Prompts</vt:lpstr>
      <vt:lpstr>Discussion Forum Prompts</vt:lpstr>
      <vt:lpstr>Discussion Forum Prompts</vt:lpstr>
      <vt:lpstr>Discussion Forum Prompts</vt:lpstr>
      <vt:lpstr>Discussion Forum Prompts</vt:lpstr>
      <vt:lpstr>How to Submit RA Assignments</vt:lpstr>
      <vt:lpstr>Student Samples</vt:lpstr>
      <vt:lpstr>Student Samples</vt:lpstr>
      <vt:lpstr>Student Samples</vt:lpstr>
      <vt:lpstr>Student Samples</vt:lpstr>
      <vt:lpstr>Do you think you could have students submit work online?</vt:lpstr>
      <vt:lpstr>Five Steps to an RA Classroom (Online!)</vt:lpstr>
      <vt:lpstr>PowerPoint Presentation</vt:lpstr>
      <vt:lpstr>4. Promote Learner Connections</vt:lpstr>
      <vt:lpstr>4. Promote Learner Connections</vt:lpstr>
      <vt:lpstr>4. Promote Learner Connections</vt:lpstr>
      <vt:lpstr>4. Promote Learner Connections</vt:lpstr>
      <vt:lpstr>4. Promote Learner Connections</vt:lpstr>
      <vt:lpstr>Would you be willing to try a Learner Connection in your online class?</vt:lpstr>
      <vt:lpstr>Five Steps to an RA Classroom (Online!)</vt:lpstr>
      <vt:lpstr>5. Focus on Process</vt:lpstr>
      <vt:lpstr>PowerPoint Presentation</vt:lpstr>
      <vt:lpstr>Reading Questions</vt:lpstr>
      <vt:lpstr>PowerPoint Presentation</vt:lpstr>
      <vt:lpstr>PowerPoint Presentation</vt:lpstr>
      <vt:lpstr>PowerPoint Presentation</vt:lpstr>
      <vt:lpstr>PowerPoint Presentation</vt:lpstr>
      <vt:lpstr>Five Steps to an RA Classroom (Online!)</vt:lpstr>
      <vt:lpstr>What will you do differently based on what you learned today?</vt:lpstr>
      <vt:lpstr>Questions/Discussion</vt:lpstr>
    </vt:vector>
  </TitlesOfParts>
  <Company>Pierce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h205instructor</cp:lastModifiedBy>
  <cp:revision>23</cp:revision>
  <dcterms:created xsi:type="dcterms:W3CDTF">2015-01-28T19:23:31Z</dcterms:created>
  <dcterms:modified xsi:type="dcterms:W3CDTF">2016-03-12T20:14:58Z</dcterms:modified>
</cp:coreProperties>
</file>