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  <p:sldId id="267" r:id="rId12"/>
    <p:sldId id="266" r:id="rId13"/>
    <p:sldId id="268" r:id="rId14"/>
    <p:sldId id="271" r:id="rId15"/>
    <p:sldId id="269" r:id="rId16"/>
    <p:sldId id="270" r:id="rId17"/>
    <p:sldId id="273" r:id="rId18"/>
    <p:sldId id="272" r:id="rId19"/>
    <p:sldId id="276" r:id="rId20"/>
    <p:sldId id="275" r:id="rId21"/>
    <p:sldId id="280" r:id="rId22"/>
    <p:sldId id="281" r:id="rId23"/>
    <p:sldId id="282" r:id="rId24"/>
    <p:sldId id="283" r:id="rId25"/>
    <p:sldId id="277" r:id="rId26"/>
    <p:sldId id="274" r:id="rId27"/>
    <p:sldId id="279" r:id="rId28"/>
    <p:sldId id="278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4660"/>
  </p:normalViewPr>
  <p:slideViewPr>
    <p:cSldViewPr snapToGrid="0">
      <p:cViewPr varScale="1">
        <p:scale>
          <a:sx n="89" d="100"/>
          <a:sy n="89" d="100"/>
        </p:scale>
        <p:origin x="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93BD4-F435-41B2-91A7-B4C02B92B6F8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5D328-733E-4018-89EF-43E5DC1A4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83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 @zoh_zoh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ight Triangle 6"/>
          <p:cNvSpPr/>
          <p:nvPr userDrawn="1"/>
        </p:nvSpPr>
        <p:spPr>
          <a:xfrm>
            <a:off x="0" y="6176963"/>
            <a:ext cx="12192000" cy="681037"/>
          </a:xfrm>
          <a:prstGeom prst="rt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9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pPr algn="l"/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78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1850" y="6319209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80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8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46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28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29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13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#liw16  @zoh_zoh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47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5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/>
                </a:solidFill>
                <a:latin typeface="Cambria" panose="02040503050406030204" pitchFamily="18" charset="0"/>
              </a:defRPr>
            </a:lvl1pPr>
          </a:lstStyle>
          <a:p>
            <a:pPr algn="l"/>
            <a:endParaRPr lang="en-US" dirty="0" smtClean="0"/>
          </a:p>
          <a:p>
            <a:pPr algn="l"/>
            <a:r>
              <a:rPr lang="en-US" dirty="0" smtClean="0"/>
              <a:t>#liw16 	@</a:t>
            </a:r>
            <a:r>
              <a:rPr lang="en-US" dirty="0" err="1" smtClean="0"/>
              <a:t>zoh_zoh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92732-AD65-4FF9-9819-5CCA6A884E2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http://s3.amazonaws.com/libapps/accounts/56441/images/LIWlogo_copy_2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05" b="18380"/>
          <a:stretch/>
        </p:blipFill>
        <p:spPr bwMode="auto">
          <a:xfrm>
            <a:off x="10193699" y="5360815"/>
            <a:ext cx="1617301" cy="117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9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dingapprenticeship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Pack Your Bags with Metacognition!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46578"/>
            <a:ext cx="9779479" cy="806060"/>
          </a:xfrm>
        </p:spPr>
        <p:txBody>
          <a:bodyPr>
            <a:normAutofit/>
          </a:bodyPr>
          <a:lstStyle/>
          <a:p>
            <a:r>
              <a:rPr lang="en-US" dirty="0" smtClean="0"/>
              <a:t>Embedding Reading Skills in the Online Information Literacy Classroom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16989" y="4589253"/>
            <a:ext cx="79363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mbria" panose="02040503050406030204" pitchFamily="18" charset="0"/>
              </a:rPr>
              <a:t>Zoe Fisher</a:t>
            </a:r>
          </a:p>
          <a:p>
            <a:pPr algn="ctr"/>
            <a:r>
              <a:rPr lang="en-US" sz="1600" dirty="0" smtClean="0">
                <a:latin typeface="Cambria" panose="02040503050406030204" pitchFamily="18" charset="0"/>
              </a:rPr>
              <a:t>Associate Professor, Reference &amp; Instruction Librarian</a:t>
            </a:r>
          </a:p>
          <a:p>
            <a:pPr algn="ctr"/>
            <a:r>
              <a:rPr lang="en-US" sz="1600" dirty="0" smtClean="0">
                <a:latin typeface="Cambria" panose="02040503050406030204" pitchFamily="18" charset="0"/>
              </a:rPr>
              <a:t>Pierce College</a:t>
            </a:r>
          </a:p>
          <a:p>
            <a:pPr algn="ctr"/>
            <a:r>
              <a:rPr lang="en-US" sz="1600" dirty="0" smtClean="0">
                <a:latin typeface="Cambria" panose="02040503050406030204" pitchFamily="18" charset="0"/>
              </a:rPr>
              <a:t>Puyallup, Washington</a:t>
            </a:r>
          </a:p>
          <a:p>
            <a:pPr algn="ctr"/>
            <a:r>
              <a:rPr lang="en-US" sz="16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@</a:t>
            </a:r>
            <a:r>
              <a:rPr lang="en-US" sz="1600" b="1" dirty="0" err="1" smtClean="0">
                <a:solidFill>
                  <a:schemeClr val="accent4"/>
                </a:solidFill>
                <a:latin typeface="Cambria" panose="02040503050406030204" pitchFamily="18" charset="0"/>
              </a:rPr>
              <a:t>zoh_zoh</a:t>
            </a:r>
            <a:endParaRPr lang="en-US" sz="1600" b="1" dirty="0" smtClean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After today’s session, you will be able to…</a:t>
            </a:r>
          </a:p>
          <a:p>
            <a:r>
              <a:rPr lang="en-US" dirty="0" smtClean="0"/>
              <a:t>Define metacognition</a:t>
            </a:r>
          </a:p>
          <a:p>
            <a:r>
              <a:rPr lang="en-US" dirty="0" smtClean="0"/>
              <a:t>Define Reading Apprenticeship &amp; its four dimensions of literacy</a:t>
            </a:r>
          </a:p>
          <a:p>
            <a:r>
              <a:rPr lang="en-US" dirty="0" smtClean="0"/>
              <a:t>Use the metacognitive reading log </a:t>
            </a:r>
          </a:p>
          <a:p>
            <a:r>
              <a:rPr lang="en-US" dirty="0" smtClean="0"/>
              <a:t>Reflect on how you incorporate reading skills in information literacy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2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Know Your Colleagues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yourself to two other people you haven’t met yet</a:t>
            </a:r>
          </a:p>
          <a:p>
            <a:r>
              <a:rPr lang="en-US" dirty="0" smtClean="0"/>
              <a:t>Please share</a:t>
            </a:r>
          </a:p>
          <a:p>
            <a:pPr lvl="1"/>
            <a:r>
              <a:rPr lang="en-US" dirty="0" smtClean="0"/>
              <a:t>Your name &amp; institution</a:t>
            </a:r>
          </a:p>
          <a:p>
            <a:pPr lvl="1"/>
            <a:r>
              <a:rPr lang="en-US" dirty="0" smtClean="0"/>
              <a:t>Your role in student learning</a:t>
            </a:r>
          </a:p>
          <a:p>
            <a:pPr lvl="1"/>
            <a:r>
              <a:rPr lang="en-US" dirty="0" smtClean="0"/>
              <a:t>Your experience teaching (one-shots, credit courses, online?)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8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What are some of the reading struggles that you see in your students?</a:t>
            </a:r>
            <a:endParaRPr lang="en-US" dirty="0"/>
          </a:p>
        </p:txBody>
      </p:sp>
      <p:pic>
        <p:nvPicPr>
          <p:cNvPr id="4" name="Picture 2" descr="Meeting, Talk, Entertainment, Together, Cooper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2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Struggling readers often have poor metacognition.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Metacognition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582" r="52478" b="52654"/>
          <a:stretch/>
        </p:blipFill>
        <p:spPr>
          <a:xfrm>
            <a:off x="838200" y="1389930"/>
            <a:ext cx="9411661" cy="467444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43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548" t="11122" r="16952" b="5399"/>
          <a:stretch/>
        </p:blipFill>
        <p:spPr>
          <a:xfrm>
            <a:off x="16505" y="457200"/>
            <a:ext cx="7343500" cy="5676181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7100012" y="1016143"/>
            <a:ext cx="4053943" cy="418558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8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Your Thinking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  <p:pic>
        <p:nvPicPr>
          <p:cNvPr id="7" name="Picture 2" descr="http://i1.mirror.co.uk/incoming/article6767053.ece/ALTERNATES/s615/rxP35J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21"/>
          <a:stretch/>
        </p:blipFill>
        <p:spPr bwMode="auto">
          <a:xfrm>
            <a:off x="2449901" y="1289879"/>
            <a:ext cx="7668883" cy="23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Your Thinking</a:t>
            </a:r>
            <a:endParaRPr lang="en-US" dirty="0"/>
          </a:p>
        </p:txBody>
      </p:sp>
      <p:pic>
        <p:nvPicPr>
          <p:cNvPr id="4" name="Picture 2" descr="http://i1.mirror.co.uk/incoming/article6767053.ece/ALTERNATES/s615/rxP35J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901" y="1289878"/>
            <a:ext cx="7668883" cy="510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4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Reading Apprenticeship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http://www.readingapprenticeship.org/</a:t>
            </a:r>
            <a:endParaRPr lang="en-US" dirty="0"/>
          </a:p>
          <a:p>
            <a:r>
              <a:rPr lang="en-US" dirty="0"/>
              <a:t>A framework for developing literacy skills in higher education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24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eading Apprenticeship Frame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13" y="70418"/>
            <a:ext cx="5201429" cy="66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7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3007" t="8533" r="35633" b="13937"/>
          <a:stretch/>
        </p:blipFill>
        <p:spPr>
          <a:xfrm>
            <a:off x="3211041" y="0"/>
            <a:ext cx="5853823" cy="685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6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After today’s session, you will be able to…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Define metacognition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Define Reading Apprenticeship &amp; its four dimensions of literacy</a:t>
            </a:r>
          </a:p>
          <a:p>
            <a:r>
              <a:rPr lang="en-US" dirty="0" smtClean="0"/>
              <a:t>Use the metacognitive reading log </a:t>
            </a:r>
          </a:p>
          <a:p>
            <a:r>
              <a:rPr lang="en-US" dirty="0" smtClean="0"/>
              <a:t>Reflect on how you incorporate reading skills in information literacy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http://libguides.rtc.edu/rats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27" t="8994" r="11491" b="12698"/>
          <a:stretch/>
        </p:blipFill>
        <p:spPr>
          <a:xfrm>
            <a:off x="950343" y="1483745"/>
            <a:ext cx="9256144" cy="520822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639682" y="2809308"/>
            <a:ext cx="2355012" cy="3819378"/>
          </a:xfrm>
          <a:prstGeom prst="ellipse">
            <a:avLst/>
          </a:prstGeom>
          <a:noFill/>
          <a:ln w="762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71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Metacognitive Reading Log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804" t="18518" r="28370" b="31197"/>
          <a:stretch/>
        </p:blipFill>
        <p:spPr>
          <a:xfrm>
            <a:off x="2022231" y="1449899"/>
            <a:ext cx="8036169" cy="496018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71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312" t="8952" r="31393" b="37937"/>
          <a:stretch/>
        </p:blipFill>
        <p:spPr>
          <a:xfrm>
            <a:off x="534838" y="681487"/>
            <a:ext cx="10125074" cy="477903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412" t="14951" r="34835" b="15745"/>
          <a:stretch/>
        </p:blipFill>
        <p:spPr>
          <a:xfrm>
            <a:off x="4701394" y="508958"/>
            <a:ext cx="5063707" cy="62168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350" y="2571451"/>
            <a:ext cx="5167222" cy="67710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800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www.safiyaunoble.com</a:t>
            </a:r>
            <a:endParaRPr lang="en-US" sz="3800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1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043" t="17007" r="26962" b="6604"/>
          <a:stretch/>
        </p:blipFill>
        <p:spPr>
          <a:xfrm>
            <a:off x="2665562" y="431321"/>
            <a:ext cx="6668219" cy="609695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9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to write 2-4 entries in your reading log.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43" t="17007" r="26962" b="6604"/>
          <a:stretch/>
        </p:blipFill>
        <p:spPr>
          <a:xfrm>
            <a:off x="3716470" y="1825625"/>
            <a:ext cx="4759059" cy="435133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What did you write in your reading log? Why?</a:t>
            </a:r>
            <a:endParaRPr lang="en-US" dirty="0"/>
          </a:p>
        </p:txBody>
      </p:sp>
      <p:pic>
        <p:nvPicPr>
          <p:cNvPr id="4" name="Picture 2" descr="Meeting, Talk, Entertainment, Together, Cooper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140" t="18509" r="37585" b="7742"/>
          <a:stretch/>
        </p:blipFill>
        <p:spPr>
          <a:xfrm>
            <a:off x="2656936" y="414067"/>
            <a:ext cx="6952890" cy="637062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259" t="17875" r="38476" b="11446"/>
          <a:stretch/>
        </p:blipFill>
        <p:spPr>
          <a:xfrm>
            <a:off x="1854681" y="291324"/>
            <a:ext cx="7806904" cy="656667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117" t="18349" r="37226" b="5895"/>
          <a:stretch/>
        </p:blipFill>
        <p:spPr>
          <a:xfrm>
            <a:off x="2355011" y="526211"/>
            <a:ext cx="7090914" cy="621019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309" t="18576" r="40701" b="6541"/>
          <a:stretch/>
        </p:blipFill>
        <p:spPr>
          <a:xfrm>
            <a:off x="2803586" y="465825"/>
            <a:ext cx="6530196" cy="625285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15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Reading Log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36" t="27466" r="27102" b="25364"/>
          <a:stretch/>
        </p:blipFill>
        <p:spPr>
          <a:xfrm>
            <a:off x="1502434" y="1623091"/>
            <a:ext cx="8685924" cy="4794959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15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970" y="365125"/>
            <a:ext cx="10775830" cy="1325563"/>
          </a:xfrm>
        </p:spPr>
        <p:txBody>
          <a:bodyPr/>
          <a:lstStyle/>
          <a:p>
            <a:r>
              <a:rPr lang="en-US" dirty="0" smtClean="0"/>
              <a:t>http://libguides.pierce.ctc.edu/readingtools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007" t="8400" r="11491" b="7544"/>
          <a:stretch/>
        </p:blipFill>
        <p:spPr>
          <a:xfrm>
            <a:off x="1644051" y="1500994"/>
            <a:ext cx="8643668" cy="527325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3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970" y="365125"/>
            <a:ext cx="10775830" cy="1325563"/>
          </a:xfrm>
        </p:spPr>
        <p:txBody>
          <a:bodyPr/>
          <a:lstStyle/>
          <a:p>
            <a:r>
              <a:rPr lang="en-US" dirty="0" smtClean="0"/>
              <a:t>http://libguides.pierce.ctc.edu/readingtools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19" t="15338" r="11602" b="10716"/>
          <a:stretch/>
        </p:blipFill>
        <p:spPr>
          <a:xfrm>
            <a:off x="724618" y="1406106"/>
            <a:ext cx="9463177" cy="509345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you do differently based on what you learned today?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#liw16 	@zoh_zoh </a:t>
            </a:r>
            <a:endParaRPr lang="en-US" dirty="0"/>
          </a:p>
        </p:txBody>
      </p:sp>
      <p:pic>
        <p:nvPicPr>
          <p:cNvPr id="6" name="Picture 2" descr="Meeting, Talk, Entertainment, Together, Cooper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85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449238"/>
            <a:ext cx="8159152" cy="53052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Resources</a:t>
            </a:r>
          </a:p>
          <a:p>
            <a:pPr marL="0" indent="0">
              <a:buNone/>
            </a:pPr>
            <a:r>
              <a:rPr lang="en-US" b="1" dirty="0" smtClean="0"/>
              <a:t>Stephen Chew </a:t>
            </a:r>
          </a:p>
          <a:p>
            <a:pPr marL="0" indent="0">
              <a:buNone/>
            </a:pPr>
            <a:r>
              <a:rPr lang="en-US" dirty="0" smtClean="0"/>
              <a:t>	“How to Get the Most out of Studying”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Reading Apprenticeship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  <a:r>
              <a:rPr lang="en-US" dirty="0" smtClean="0">
                <a:solidFill>
                  <a:schemeClr val="accent1"/>
                </a:solidFill>
              </a:rPr>
              <a:t>www.readingapprenticeship.org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RA Routines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  <a:r>
              <a:rPr lang="en-US" dirty="0" smtClean="0">
                <a:solidFill>
                  <a:schemeClr val="accent1"/>
                </a:solidFill>
              </a:rPr>
              <a:t>http://libguides.rtc.edu/rats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Reading Tools for Information Literacy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	http://libguides.pierce.ctc.edu/readingtools</a:t>
            </a:r>
          </a:p>
          <a:p>
            <a:pPr marL="0" indent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7291" y="3420373"/>
            <a:ext cx="3486509" cy="1362973"/>
          </a:xfrm>
          <a:ln w="38100">
            <a:noFill/>
          </a:ln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dirty="0" smtClean="0"/>
              <a:t>Zoe Fisher</a:t>
            </a:r>
          </a:p>
          <a:p>
            <a:pPr marL="0" indent="0" algn="r">
              <a:buNone/>
            </a:pPr>
            <a:r>
              <a:rPr lang="en-US" dirty="0" smtClean="0">
                <a:solidFill>
                  <a:schemeClr val="accent1"/>
                </a:solidFill>
              </a:rPr>
              <a:t>zfisher@pierce.ctc.edu</a:t>
            </a:r>
          </a:p>
          <a:p>
            <a:pPr marL="0" indent="0" algn="r">
              <a:buNone/>
            </a:pPr>
            <a:r>
              <a:rPr lang="en-US" dirty="0" smtClean="0">
                <a:solidFill>
                  <a:schemeClr val="accent1"/>
                </a:solidFill>
              </a:rPr>
              <a:t>@</a:t>
            </a:r>
            <a:r>
              <a:rPr lang="en-US" dirty="0" err="1" smtClean="0">
                <a:solidFill>
                  <a:schemeClr val="accent1"/>
                </a:solidFill>
              </a:rPr>
              <a:t>zoh_zoh</a:t>
            </a:r>
            <a:endParaRPr lang="en-US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43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301</Words>
  <Application>Microsoft Office PowerPoint</Application>
  <PresentationFormat>Widescreen</PresentationFormat>
  <Paragraphs>85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Cambria</vt:lpstr>
      <vt:lpstr>Wingdings</vt:lpstr>
      <vt:lpstr>Office Theme</vt:lpstr>
      <vt:lpstr>Pack Your Bags with Metacognition!</vt:lpstr>
      <vt:lpstr>Today’s Outcomes</vt:lpstr>
      <vt:lpstr>Getting to Know Your Colleagues</vt:lpstr>
      <vt:lpstr>What are some of the reading struggles that you see in your students?</vt:lpstr>
      <vt:lpstr>Struggling readers often have poor metacognition.</vt:lpstr>
      <vt:lpstr>Metacognition</vt:lpstr>
      <vt:lpstr>PowerPoint Presentation</vt:lpstr>
      <vt:lpstr>Show Your Thinking</vt:lpstr>
      <vt:lpstr>Show Your Thinking</vt:lpstr>
      <vt:lpstr>Reading Apprenticeship</vt:lpstr>
      <vt:lpstr>PowerPoint Presentation</vt:lpstr>
      <vt:lpstr>PowerPoint Presentation</vt:lpstr>
      <vt:lpstr>Today’s Outcomes</vt:lpstr>
      <vt:lpstr>http://libguides.rtc.edu/rats</vt:lpstr>
      <vt:lpstr>Metacognitive Reading Log</vt:lpstr>
      <vt:lpstr>PowerPoint Presentation</vt:lpstr>
      <vt:lpstr>PowerPoint Presentation</vt:lpstr>
      <vt:lpstr>PowerPoint Presentation</vt:lpstr>
      <vt:lpstr>Try to write 2-4 entries in your reading log.</vt:lpstr>
      <vt:lpstr>What did you write in your reading log? Why?</vt:lpstr>
      <vt:lpstr>PowerPoint Presentation</vt:lpstr>
      <vt:lpstr>PowerPoint Presentation</vt:lpstr>
      <vt:lpstr>PowerPoint Presentation</vt:lpstr>
      <vt:lpstr>PowerPoint Presentation</vt:lpstr>
      <vt:lpstr>Research Reading Log</vt:lpstr>
      <vt:lpstr>http://libguides.pierce.ctc.edu/readingtools</vt:lpstr>
      <vt:lpstr>http://libguides.pierce.ctc.edu/readingtools</vt:lpstr>
      <vt:lpstr>What will you do differently based on what you learned today?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FIsher</dc:creator>
  <cp:lastModifiedBy>Zoe FIsher</cp:lastModifiedBy>
  <cp:revision>17</cp:revision>
  <dcterms:created xsi:type="dcterms:W3CDTF">2016-06-08T16:18:03Z</dcterms:created>
  <dcterms:modified xsi:type="dcterms:W3CDTF">2016-06-09T16:13:32Z</dcterms:modified>
</cp:coreProperties>
</file>