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327" r:id="rId4"/>
    <p:sldId id="331" r:id="rId5"/>
    <p:sldId id="260" r:id="rId6"/>
    <p:sldId id="261" r:id="rId7"/>
    <p:sldId id="263" r:id="rId8"/>
    <p:sldId id="264" r:id="rId9"/>
    <p:sldId id="266" r:id="rId10"/>
    <p:sldId id="329" r:id="rId11"/>
    <p:sldId id="330" r:id="rId12"/>
    <p:sldId id="269" r:id="rId13"/>
    <p:sldId id="270" r:id="rId14"/>
    <p:sldId id="271" r:id="rId15"/>
    <p:sldId id="272" r:id="rId16"/>
    <p:sldId id="273" r:id="rId17"/>
    <p:sldId id="274" r:id="rId18"/>
    <p:sldId id="275" r:id="rId19"/>
    <p:sldId id="276" r:id="rId20"/>
    <p:sldId id="280" r:id="rId21"/>
    <p:sldId id="277" r:id="rId22"/>
    <p:sldId id="279" r:id="rId23"/>
    <p:sldId id="278" r:id="rId24"/>
    <p:sldId id="281" r:id="rId25"/>
    <p:sldId id="284" r:id="rId26"/>
    <p:sldId id="282" r:id="rId27"/>
    <p:sldId id="283" r:id="rId28"/>
    <p:sldId id="286" r:id="rId29"/>
    <p:sldId id="332" r:id="rId30"/>
    <p:sldId id="287" r:id="rId31"/>
    <p:sldId id="288" r:id="rId32"/>
    <p:sldId id="291" r:id="rId33"/>
    <p:sldId id="321" r:id="rId34"/>
    <p:sldId id="293" r:id="rId35"/>
    <p:sldId id="310" r:id="rId36"/>
    <p:sldId id="311" r:id="rId37"/>
    <p:sldId id="328" r:id="rId38"/>
    <p:sldId id="306" r:id="rId39"/>
    <p:sldId id="305" r:id="rId40"/>
    <p:sldId id="307" r:id="rId41"/>
    <p:sldId id="308" r:id="rId42"/>
    <p:sldId id="319" r:id="rId43"/>
    <p:sldId id="309" r:id="rId44"/>
    <p:sldId id="304" r:id="rId45"/>
    <p:sldId id="317" r:id="rId46"/>
    <p:sldId id="318" r:id="rId47"/>
    <p:sldId id="314" r:id="rId48"/>
    <p:sldId id="320" r:id="rId49"/>
    <p:sldId id="315" r:id="rId50"/>
    <p:sldId id="333" r:id="rId51"/>
    <p:sldId id="325" r:id="rId52"/>
    <p:sldId id="326" r:id="rId53"/>
    <p:sldId id="334" r:id="rId54"/>
    <p:sldId id="324" r:id="rId55"/>
    <p:sldId id="336" r:id="rId56"/>
    <p:sldId id="335" r:id="rId57"/>
    <p:sldId id="323" r:id="rId58"/>
    <p:sldId id="298" r:id="rId59"/>
    <p:sldId id="301" r:id="rId60"/>
    <p:sldId id="299" r:id="rId61"/>
    <p:sldId id="302" r:id="rId62"/>
    <p:sldId id="300" r:id="rId63"/>
    <p:sldId id="296" r:id="rId64"/>
    <p:sldId id="294"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45" autoAdjust="0"/>
    <p:restoredTop sz="94660"/>
  </p:normalViewPr>
  <p:slideViewPr>
    <p:cSldViewPr snapToGrid="0">
      <p:cViewPr varScale="1">
        <p:scale>
          <a:sx n="91" d="100"/>
          <a:sy n="91" d="100"/>
        </p:scale>
        <p:origin x="84" y="53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15"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Trebuchet MS" panose="020B0603020202020204" pitchFamily="34" charset="0"/>
                <a:ea typeface="+mn-ea"/>
                <a:cs typeface="+mn-cs"/>
              </a:defRPr>
            </a:pPr>
            <a:r>
              <a:rPr lang="en-US">
                <a:latin typeface="Trebuchet MS" panose="020B0603020202020204" pitchFamily="34" charset="0"/>
              </a:rPr>
              <a:t>Number of Challenges Reported to OIF</a:t>
            </a:r>
          </a:p>
        </c:rich>
      </c:tx>
      <c:overlay val="0"/>
      <c:spPr>
        <a:noFill/>
        <a:ln>
          <a:noFill/>
        </a:ln>
        <a:effectLst/>
      </c:spPr>
      <c:txPr>
        <a:bodyPr rot="0" spcFirstLastPara="1" vertOverflow="ellipsis" vert="horz" wrap="square" anchor="ctr" anchorCtr="1"/>
        <a:lstStyle/>
        <a:p>
          <a:pPr>
            <a:defRPr sz="1915"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Trebuchet MS" panose="020B0603020202020204" pitchFamily="34" charset="0"/>
              <a:ea typeface="+mn-ea"/>
              <a:cs typeface="+mn-cs"/>
            </a:defRPr>
          </a:pPr>
          <a:endParaRPr lang="en-US"/>
        </a:p>
      </c:txPr>
    </c:title>
    <c:autoTitleDeleted val="0"/>
    <c:plotArea>
      <c:layout>
        <c:manualLayout>
          <c:layoutTarget val="inner"/>
          <c:xMode val="edge"/>
          <c:yMode val="edge"/>
          <c:x val="5.5935162401574805E-2"/>
          <c:y val="0.10320711717475903"/>
          <c:w val="0.92687733759842517"/>
          <c:h val="0.59170530316773484"/>
        </c:manualLayout>
      </c:layout>
      <c:lineChart>
        <c:grouping val="standard"/>
        <c:varyColors val="0"/>
        <c:ser>
          <c:idx val="0"/>
          <c:order val="0"/>
          <c:tx>
            <c:strRef>
              <c:f>Sheet1!$B$1</c:f>
              <c:strCache>
                <c:ptCount val="1"/>
                <c:pt idx="0">
                  <c:v>Challenges</c:v>
                </c:pt>
              </c:strCache>
            </c:strRef>
          </c:tx>
          <c:spPr>
            <a:ln w="19050" cap="rnd" cmpd="sng" algn="ctr">
              <a:solidFill>
                <a:schemeClr val="accent1">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Sheet1!$A$2:$A$13</c:f>
              <c:numCache>
                <c:formatCode>General</c:formatCode>
                <c:ptCount val="12"/>
                <c:pt idx="0">
                  <c:v>2004</c:v>
                </c:pt>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Sheet1!$B$2:$B$13</c:f>
              <c:numCache>
                <c:formatCode>General</c:formatCode>
                <c:ptCount val="12"/>
                <c:pt idx="0">
                  <c:v>547</c:v>
                </c:pt>
                <c:pt idx="1">
                  <c:v>405</c:v>
                </c:pt>
                <c:pt idx="2">
                  <c:v>546</c:v>
                </c:pt>
                <c:pt idx="3">
                  <c:v>420</c:v>
                </c:pt>
                <c:pt idx="4">
                  <c:v>513</c:v>
                </c:pt>
                <c:pt idx="5">
                  <c:v>460</c:v>
                </c:pt>
                <c:pt idx="6">
                  <c:v>348</c:v>
                </c:pt>
                <c:pt idx="7">
                  <c:v>326</c:v>
                </c:pt>
                <c:pt idx="8">
                  <c:v>464</c:v>
                </c:pt>
                <c:pt idx="9">
                  <c:v>307</c:v>
                </c:pt>
                <c:pt idx="10">
                  <c:v>311</c:v>
                </c:pt>
                <c:pt idx="11">
                  <c:v>275</c:v>
                </c:pt>
              </c:numCache>
            </c:numRef>
          </c:val>
          <c:smooth val="0"/>
          <c:extLst>
            <c:ext xmlns:c16="http://schemas.microsoft.com/office/drawing/2014/chart" uri="{C3380CC4-5D6E-409C-BE32-E72D297353CC}">
              <c16:uniqueId val="{00000000-D72F-4F77-98F2-65BBFC62316B}"/>
            </c:ext>
          </c:extLst>
        </c:ser>
        <c:dLbls>
          <c:dLblPos val="ctr"/>
          <c:showLegendKey val="0"/>
          <c:showVal val="1"/>
          <c:showCatName val="0"/>
          <c:showSerName val="0"/>
          <c:showPercent val="0"/>
          <c:showBubbleSize val="0"/>
        </c:dLbls>
        <c:marker val="1"/>
        <c:smooth val="0"/>
        <c:axId val="269750344"/>
        <c:axId val="269753872"/>
      </c:lineChart>
      <c:catAx>
        <c:axId val="26975034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dk1">
                    <a:lumMod val="65000"/>
                    <a:lumOff val="35000"/>
                  </a:schemeClr>
                </a:solidFill>
                <a:latin typeface="Trebuchet MS" panose="020B0603020202020204" pitchFamily="34" charset="0"/>
                <a:ea typeface="+mn-ea"/>
                <a:cs typeface="+mn-cs"/>
              </a:defRPr>
            </a:pPr>
            <a:endParaRPr lang="en-US"/>
          </a:p>
        </c:txPr>
        <c:crossAx val="269753872"/>
        <c:crosses val="autoZero"/>
        <c:auto val="1"/>
        <c:lblAlgn val="ctr"/>
        <c:lblOffset val="100"/>
        <c:noMultiLvlLbl val="0"/>
      </c:catAx>
      <c:valAx>
        <c:axId val="269753872"/>
        <c:scaling>
          <c:orientation val="minMax"/>
        </c:scaling>
        <c:delete val="1"/>
        <c:axPos val="l"/>
        <c:numFmt formatCode="General" sourceLinked="1"/>
        <c:majorTickMark val="none"/>
        <c:minorTickMark val="none"/>
        <c:tickLblPos val="nextTo"/>
        <c:crossAx val="269750344"/>
        <c:crosses val="autoZero"/>
        <c:crossBetween val="between"/>
      </c:valAx>
      <c:spPr>
        <a:no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of trans people</c:v>
                </c:pt>
              </c:strCache>
            </c:strRef>
          </c:tx>
          <c:spPr>
            <a:solidFill>
              <a:schemeClr val="accent1"/>
            </a:solidFill>
            <a:ln>
              <a:noFill/>
            </a:ln>
            <a:effectLst/>
          </c:spPr>
          <c:invertIfNegative val="0"/>
          <c:cat>
            <c:numRef>
              <c:f>Sheet1!$A$2</c:f>
              <c:numCache>
                <c:formatCode>General</c:formatCode>
                <c:ptCount val="1"/>
              </c:numCache>
            </c:numRef>
          </c:cat>
          <c:val>
            <c:numRef>
              <c:f>Sheet1!$B$2</c:f>
              <c:numCache>
                <c:formatCode>General</c:formatCode>
                <c:ptCount val="1"/>
                <c:pt idx="0">
                  <c:v>41</c:v>
                </c:pt>
              </c:numCache>
            </c:numRef>
          </c:val>
          <c:extLst>
            <c:ext xmlns:c16="http://schemas.microsoft.com/office/drawing/2014/chart" uri="{C3380CC4-5D6E-409C-BE32-E72D297353CC}">
              <c16:uniqueId val="{00000000-2814-43A4-94FB-9F72B61FA3BA}"/>
            </c:ext>
          </c:extLst>
        </c:ser>
        <c:ser>
          <c:idx val="1"/>
          <c:order val="1"/>
          <c:tx>
            <c:strRef>
              <c:f>Sheet1!$C$1</c:f>
              <c:strCache>
                <c:ptCount val="1"/>
                <c:pt idx="0">
                  <c:v>% of LGB adults</c:v>
                </c:pt>
              </c:strCache>
            </c:strRef>
          </c:tx>
          <c:spPr>
            <a:solidFill>
              <a:schemeClr val="accent2"/>
            </a:solidFill>
            <a:ln>
              <a:noFill/>
            </a:ln>
            <a:effectLst/>
          </c:spPr>
          <c:invertIfNegative val="0"/>
          <c:cat>
            <c:numRef>
              <c:f>Sheet1!$A$2</c:f>
              <c:numCache>
                <c:formatCode>General</c:formatCode>
                <c:ptCount val="1"/>
              </c:numCache>
            </c:numRef>
          </c:cat>
          <c:val>
            <c:numRef>
              <c:f>Sheet1!$C$2</c:f>
              <c:numCache>
                <c:formatCode>General</c:formatCode>
                <c:ptCount val="1"/>
                <c:pt idx="0">
                  <c:v>20</c:v>
                </c:pt>
              </c:numCache>
            </c:numRef>
          </c:val>
          <c:extLst>
            <c:ext xmlns:c16="http://schemas.microsoft.com/office/drawing/2014/chart" uri="{C3380CC4-5D6E-409C-BE32-E72D297353CC}">
              <c16:uniqueId val="{00000001-2814-43A4-94FB-9F72B61FA3BA}"/>
            </c:ext>
          </c:extLst>
        </c:ser>
        <c:ser>
          <c:idx val="2"/>
          <c:order val="2"/>
          <c:tx>
            <c:strRef>
              <c:f>Sheet1!$D$1</c:f>
              <c:strCache>
                <c:ptCount val="1"/>
                <c:pt idx="0">
                  <c:v>% of overall US population</c:v>
                </c:pt>
              </c:strCache>
            </c:strRef>
          </c:tx>
          <c:spPr>
            <a:solidFill>
              <a:schemeClr val="accent3"/>
            </a:solidFill>
            <a:ln>
              <a:noFill/>
            </a:ln>
            <a:effectLst/>
          </c:spPr>
          <c:invertIfNegative val="0"/>
          <c:cat>
            <c:numRef>
              <c:f>Sheet1!$A$2</c:f>
              <c:numCache>
                <c:formatCode>General</c:formatCode>
                <c:ptCount val="1"/>
              </c:numCache>
            </c:numRef>
          </c:cat>
          <c:val>
            <c:numRef>
              <c:f>Sheet1!$D$2</c:f>
              <c:numCache>
                <c:formatCode>General</c:formatCode>
                <c:ptCount val="1"/>
                <c:pt idx="0">
                  <c:v>4.5999999999999996</c:v>
                </c:pt>
              </c:numCache>
            </c:numRef>
          </c:val>
          <c:extLst>
            <c:ext xmlns:c16="http://schemas.microsoft.com/office/drawing/2014/chart" uri="{C3380CC4-5D6E-409C-BE32-E72D297353CC}">
              <c16:uniqueId val="{00000002-2814-43A4-94FB-9F72B61FA3BA}"/>
            </c:ext>
          </c:extLst>
        </c:ser>
        <c:dLbls>
          <c:showLegendKey val="0"/>
          <c:showVal val="0"/>
          <c:showCatName val="0"/>
          <c:showSerName val="0"/>
          <c:showPercent val="0"/>
          <c:showBubbleSize val="0"/>
        </c:dLbls>
        <c:gapWidth val="219"/>
        <c:overlap val="-27"/>
        <c:axId val="269751128"/>
        <c:axId val="278369640"/>
      </c:barChart>
      <c:catAx>
        <c:axId val="26975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369640"/>
        <c:crosses val="autoZero"/>
        <c:auto val="1"/>
        <c:lblAlgn val="ctr"/>
        <c:lblOffset val="100"/>
        <c:noMultiLvlLbl val="0"/>
      </c:catAx>
      <c:valAx>
        <c:axId val="27836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5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6030202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4B5FD2-F076-4FC1-9395-41D471CAA52B}" type="datetimeFigureOut">
              <a:rPr lang="en-US" smtClean="0"/>
              <a:t>9/29/2016</a:t>
            </a:fld>
            <a:endParaRPr lang="en-US"/>
          </a:p>
        </p:txBody>
      </p:sp>
      <p:sp>
        <p:nvSpPr>
          <p:cNvPr id="6" name="Slide Number Placeholder 5"/>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2936301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4B5FD2-F076-4FC1-9395-41D471CAA52B}" type="datetimeFigureOut">
              <a:rPr lang="en-US" smtClean="0"/>
              <a:t>9/29/2016</a:t>
            </a:fld>
            <a:endParaRPr lang="en-US"/>
          </a:p>
        </p:txBody>
      </p:sp>
      <p:sp>
        <p:nvSpPr>
          <p:cNvPr id="5" name="Footer Placeholder 4"/>
          <p:cNvSpPr>
            <a:spLocks noGrp="1"/>
          </p:cNvSpPr>
          <p:nvPr>
            <p:ph type="ftr" sz="quarter" idx="11"/>
          </p:nvPr>
        </p:nvSpPr>
        <p:spPr>
          <a:xfrm>
            <a:off x="4038600" y="6356350"/>
            <a:ext cx="45720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806246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A4B5FD2-F076-4FC1-9395-41D471CAA52B}" type="datetimeFigureOut">
              <a:rPr lang="en-US" smtClean="0"/>
              <a:t>9/29/2016</a:t>
            </a:fld>
            <a:endParaRPr lang="en-US"/>
          </a:p>
        </p:txBody>
      </p:sp>
      <p:sp>
        <p:nvSpPr>
          <p:cNvPr id="5" name="Footer Placeholder 4"/>
          <p:cNvSpPr>
            <a:spLocks noGrp="1"/>
          </p:cNvSpPr>
          <p:nvPr>
            <p:ph type="ftr" sz="quarter" idx="11"/>
          </p:nvPr>
        </p:nvSpPr>
        <p:spPr>
          <a:xfrm>
            <a:off x="4038600" y="6356350"/>
            <a:ext cx="45720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832004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4B5FD2-F076-4FC1-9395-41D471CAA52B}" type="datetimeFigureOut">
              <a:rPr lang="en-US" smtClean="0"/>
              <a:t>9/29/2016</a:t>
            </a:fld>
            <a:endParaRPr lang="en-US"/>
          </a:p>
        </p:txBody>
      </p:sp>
      <p:sp>
        <p:nvSpPr>
          <p:cNvPr id="6" name="Footer Placeholder 5"/>
          <p:cNvSpPr>
            <a:spLocks noGrp="1"/>
          </p:cNvSpPr>
          <p:nvPr>
            <p:ph type="ftr" sz="quarter" idx="11"/>
          </p:nvPr>
        </p:nvSpPr>
        <p:spPr>
          <a:xfrm>
            <a:off x="4038600" y="6356350"/>
            <a:ext cx="45720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203551181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4B5FD2-F076-4FC1-9395-41D471CAA52B}" type="datetimeFigureOut">
              <a:rPr lang="en-US" smtClean="0"/>
              <a:t>9/29/2016</a:t>
            </a:fld>
            <a:endParaRPr lang="en-US"/>
          </a:p>
        </p:txBody>
      </p:sp>
      <p:sp>
        <p:nvSpPr>
          <p:cNvPr id="8" name="Footer Placeholder 7"/>
          <p:cNvSpPr>
            <a:spLocks noGrp="1"/>
          </p:cNvSpPr>
          <p:nvPr>
            <p:ph type="ftr" sz="quarter" idx="11"/>
          </p:nvPr>
        </p:nvSpPr>
        <p:spPr>
          <a:xfrm>
            <a:off x="4038600" y="6356350"/>
            <a:ext cx="45720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1587278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4B5FD2-F076-4FC1-9395-41D471CAA52B}" type="datetimeFigureOut">
              <a:rPr lang="en-US" smtClean="0"/>
              <a:t>9/29/2016</a:t>
            </a:fld>
            <a:endParaRPr lang="en-US"/>
          </a:p>
        </p:txBody>
      </p:sp>
      <p:sp>
        <p:nvSpPr>
          <p:cNvPr id="4" name="Footer Placeholder 3"/>
          <p:cNvSpPr>
            <a:spLocks noGrp="1"/>
          </p:cNvSpPr>
          <p:nvPr>
            <p:ph type="ftr" sz="quarter" idx="11"/>
          </p:nvPr>
        </p:nvSpPr>
        <p:spPr>
          <a:xfrm>
            <a:off x="4038600" y="6356350"/>
            <a:ext cx="45720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12580551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B5FD2-F076-4FC1-9395-41D471CAA52B}" type="datetimeFigureOut">
              <a:rPr lang="en-US" smtClean="0"/>
              <a:t>9/29/2016</a:t>
            </a:fld>
            <a:endParaRPr lang="en-US"/>
          </a:p>
        </p:txBody>
      </p:sp>
      <p:sp>
        <p:nvSpPr>
          <p:cNvPr id="3" name="Footer Placeholder 2"/>
          <p:cNvSpPr>
            <a:spLocks noGrp="1"/>
          </p:cNvSpPr>
          <p:nvPr>
            <p:ph type="ftr" sz="quarter" idx="11"/>
          </p:nvPr>
        </p:nvSpPr>
        <p:spPr>
          <a:xfrm>
            <a:off x="4038600" y="6356350"/>
            <a:ext cx="45720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75445439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A4B5FD2-F076-4FC1-9395-41D471CAA52B}" type="datetimeFigureOut">
              <a:rPr lang="en-US" smtClean="0"/>
              <a:t>9/29/2016</a:t>
            </a:fld>
            <a:endParaRPr lang="en-US"/>
          </a:p>
        </p:txBody>
      </p:sp>
      <p:sp>
        <p:nvSpPr>
          <p:cNvPr id="6" name="Footer Placeholder 5"/>
          <p:cNvSpPr>
            <a:spLocks noGrp="1"/>
          </p:cNvSpPr>
          <p:nvPr>
            <p:ph type="ftr" sz="quarter" idx="11"/>
          </p:nvPr>
        </p:nvSpPr>
        <p:spPr>
          <a:xfrm>
            <a:off x="4038600" y="6356350"/>
            <a:ext cx="45720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1977693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A4B5FD2-F076-4FC1-9395-41D471CAA52B}" type="datetimeFigureOut">
              <a:rPr lang="en-US" smtClean="0"/>
              <a:t>9/29/2016</a:t>
            </a:fld>
            <a:endParaRPr lang="en-US"/>
          </a:p>
        </p:txBody>
      </p:sp>
      <p:sp>
        <p:nvSpPr>
          <p:cNvPr id="6" name="Footer Placeholder 5"/>
          <p:cNvSpPr>
            <a:spLocks noGrp="1"/>
          </p:cNvSpPr>
          <p:nvPr>
            <p:ph type="ftr" sz="quarter" idx="11"/>
          </p:nvPr>
        </p:nvSpPr>
        <p:spPr>
          <a:xfrm>
            <a:off x="4038600" y="6356350"/>
            <a:ext cx="45720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2347129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4B5FD2-F076-4FC1-9395-41D471CAA52B}" type="datetimeFigureOut">
              <a:rPr lang="en-US" smtClean="0"/>
              <a:t>9/29/2016</a:t>
            </a:fld>
            <a:endParaRPr lang="en-US"/>
          </a:p>
        </p:txBody>
      </p:sp>
      <p:sp>
        <p:nvSpPr>
          <p:cNvPr id="5" name="Footer Placeholder 4"/>
          <p:cNvSpPr>
            <a:spLocks noGrp="1"/>
          </p:cNvSpPr>
          <p:nvPr>
            <p:ph type="ftr" sz="quarter" idx="11"/>
          </p:nvPr>
        </p:nvSpPr>
        <p:spPr>
          <a:xfrm>
            <a:off x="4038600" y="6356350"/>
            <a:ext cx="45720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407333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4B5FD2-F076-4FC1-9395-41D471CAA52B}" type="datetimeFigureOut">
              <a:rPr lang="en-US" smtClean="0"/>
              <a:t>9/29/2016</a:t>
            </a:fld>
            <a:endParaRPr lang="en-US"/>
          </a:p>
        </p:txBody>
      </p:sp>
      <p:sp>
        <p:nvSpPr>
          <p:cNvPr id="5" name="Footer Placeholder 4"/>
          <p:cNvSpPr>
            <a:spLocks noGrp="1"/>
          </p:cNvSpPr>
          <p:nvPr>
            <p:ph type="ftr" sz="quarter" idx="11"/>
          </p:nvPr>
        </p:nvSpPr>
        <p:spPr>
          <a:xfrm>
            <a:off x="4038600" y="6356350"/>
            <a:ext cx="45720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6234F44-4B28-486F-B6C4-EBC261EA5D5B}" type="slidenum">
              <a:rPr lang="en-US" smtClean="0"/>
              <a:t>‹#›</a:t>
            </a:fld>
            <a:endParaRPr lang="en-US"/>
          </a:p>
        </p:txBody>
      </p:sp>
    </p:spTree>
    <p:extLst>
      <p:ext uri="{BB962C8B-B14F-4D97-AF65-F5344CB8AC3E}">
        <p14:creationId xmlns:p14="http://schemas.microsoft.com/office/powerpoint/2010/main" val="357916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4B5FD2-F076-4FC1-9395-41D471CAA52B}" type="datetimeFigureOut">
              <a:rPr lang="en-US" smtClean="0"/>
              <a:t>9/29/2016</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34F44-4B28-486F-B6C4-EBC261EA5D5B}" type="slidenum">
              <a:rPr lang="en-US" smtClean="0"/>
              <a:t>‹#›</a:t>
            </a:fld>
            <a:endParaRPr lang="en-US"/>
          </a:p>
        </p:txBody>
      </p:sp>
      <p:pic>
        <p:nvPicPr>
          <p:cNvPr id="1028" name="Picture 4" descr="Home"/>
          <p:cNvPicPr>
            <a:picLocks noChangeAspect="1" noChangeArrowheads="1"/>
          </p:cNvPicPr>
          <p:nvPr userDrawn="1"/>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268224" y="5846072"/>
            <a:ext cx="2962275" cy="685800"/>
          </a:xfrm>
          <a:prstGeom prst="rect">
            <a:avLst/>
          </a:prstGeom>
          <a:noFill/>
          <a:ln>
            <a:noFill/>
          </a:ln>
        </p:spPr>
      </p:pic>
      <p:pic>
        <p:nvPicPr>
          <p:cNvPr id="1030" name="Picture 6" descr="Banned Books Week"/>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9982200" y="5515170"/>
            <a:ext cx="1676400" cy="1162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9707880" y="5240082"/>
            <a:ext cx="2097024" cy="523220"/>
          </a:xfrm>
          <a:prstGeom prst="rect">
            <a:avLst/>
          </a:prstGeom>
          <a:noFill/>
        </p:spPr>
        <p:txBody>
          <a:bodyPr wrap="square" rtlCol="0">
            <a:spAutoFit/>
          </a:bodyPr>
          <a:lstStyle/>
          <a:p>
            <a:r>
              <a:rPr lang="en-US" sz="1600" dirty="0" smtClean="0">
                <a:latin typeface="Trebuchet MS" panose="020B0603020202020204" pitchFamily="34" charset="0"/>
              </a:rPr>
              <a:t>#</a:t>
            </a:r>
            <a:r>
              <a:rPr lang="en-US" sz="1600" dirty="0" err="1" smtClean="0">
                <a:latin typeface="Trebuchet MS" panose="020B0603020202020204" pitchFamily="34" charset="0"/>
              </a:rPr>
              <a:t>bannedbooksweek</a:t>
            </a:r>
            <a:endParaRPr lang="en-US" sz="1600" dirty="0" smtClean="0">
              <a:latin typeface="Trebuchet MS" panose="020B0603020202020204" pitchFamily="34" charset="0"/>
            </a:endParaRPr>
          </a:p>
          <a:p>
            <a:endParaRPr lang="en-US" sz="1200" dirty="0">
              <a:latin typeface="Trebuchet MS" panose="020B0603020202020204" pitchFamily="34" charset="0"/>
            </a:endParaRPr>
          </a:p>
        </p:txBody>
      </p:sp>
      <p:sp>
        <p:nvSpPr>
          <p:cNvPr id="11" name="TextBox 10"/>
          <p:cNvSpPr txBox="1"/>
          <p:nvPr userDrawn="1"/>
        </p:nvSpPr>
        <p:spPr>
          <a:xfrm>
            <a:off x="237744" y="5240082"/>
            <a:ext cx="1664208" cy="861774"/>
          </a:xfrm>
          <a:prstGeom prst="rect">
            <a:avLst/>
          </a:prstGeom>
          <a:noFill/>
        </p:spPr>
        <p:txBody>
          <a:bodyPr wrap="square" rtlCol="0">
            <a:spAutoFit/>
          </a:bodyPr>
          <a:lstStyle/>
          <a:p>
            <a:r>
              <a:rPr lang="en-US" sz="1600" dirty="0" smtClean="0">
                <a:latin typeface="Trebuchet MS" panose="020B0603020202020204" pitchFamily="34" charset="0"/>
              </a:rPr>
              <a:t>@</a:t>
            </a:r>
            <a:r>
              <a:rPr lang="en-US" sz="1600" dirty="0" err="1" smtClean="0">
                <a:latin typeface="Trebuchet MS" panose="020B0603020202020204" pitchFamily="34" charset="0"/>
              </a:rPr>
              <a:t>AurariaLibrary</a:t>
            </a:r>
            <a:endParaRPr lang="en-US" sz="1600" dirty="0" smtClean="0">
              <a:latin typeface="Trebuchet MS" panose="020B0603020202020204" pitchFamily="34" charset="0"/>
            </a:endParaRPr>
          </a:p>
          <a:p>
            <a:r>
              <a:rPr lang="en-US" sz="1600" dirty="0" smtClean="0">
                <a:latin typeface="Trebuchet MS" panose="020B0603020202020204" pitchFamily="34" charset="0"/>
              </a:rPr>
              <a:t>@</a:t>
            </a:r>
            <a:r>
              <a:rPr lang="en-US" sz="1600" dirty="0" err="1" smtClean="0">
                <a:latin typeface="Trebuchet MS" panose="020B0603020202020204" pitchFamily="34" charset="0"/>
              </a:rPr>
              <a:t>zoh_zoh</a:t>
            </a:r>
            <a:endParaRPr lang="en-US" sz="1600" dirty="0" smtClean="0">
              <a:latin typeface="Trebuchet MS" panose="020B0603020202020204" pitchFamily="34" charset="0"/>
            </a:endParaRPr>
          </a:p>
          <a:p>
            <a:endParaRPr lang="en-US" dirty="0"/>
          </a:p>
        </p:txBody>
      </p:sp>
    </p:spTree>
    <p:extLst>
      <p:ext uri="{BB962C8B-B14F-4D97-AF65-F5344CB8AC3E}">
        <p14:creationId xmlns:p14="http://schemas.microsoft.com/office/powerpoint/2010/main" val="346149847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png"/><Relationship Id="rId9" Type="http://schemas.openxmlformats.org/officeDocument/2006/relationships/image" Target="../media/image27.jpeg"/></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14.jpeg"/></Relationships>
</file>

<file path=ppt/slides/_rels/slide5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1432" y="592011"/>
            <a:ext cx="9144000" cy="2387600"/>
          </a:xfrm>
        </p:spPr>
        <p:txBody>
          <a:bodyPr>
            <a:normAutofit fontScale="90000"/>
          </a:bodyPr>
          <a:lstStyle/>
          <a:p>
            <a:r>
              <a:rPr lang="en-US" sz="4400" b="1" dirty="0" smtClean="0"/>
              <a:t>“Unsuited for Age Group”</a:t>
            </a:r>
            <a:r>
              <a:rPr lang="en-US" sz="4400" dirty="0" smtClean="0"/>
              <a:t/>
            </a:r>
            <a:br>
              <a:rPr lang="en-US" sz="4400" dirty="0" smtClean="0"/>
            </a:br>
            <a:r>
              <a:rPr lang="en-US" sz="4400" dirty="0" smtClean="0"/>
              <a:t>Queer Youth Survival &amp; </a:t>
            </a:r>
            <a:br>
              <a:rPr lang="en-US" sz="4400" dirty="0" smtClean="0"/>
            </a:br>
            <a:r>
              <a:rPr lang="en-US" sz="4400" dirty="0" smtClean="0"/>
              <a:t>the Freedom to Read</a:t>
            </a:r>
            <a:br>
              <a:rPr lang="en-US" sz="4400" dirty="0" smtClean="0"/>
            </a:br>
            <a:r>
              <a:rPr lang="en-US" sz="2700" dirty="0" smtClean="0"/>
              <a:t>Zoe Fisher, Assistant Professor</a:t>
            </a:r>
            <a:br>
              <a:rPr lang="en-US" sz="2700" dirty="0" smtClean="0"/>
            </a:br>
            <a:r>
              <a:rPr lang="en-US" sz="2700" dirty="0" smtClean="0"/>
              <a:t>September 29, 2016</a:t>
            </a:r>
            <a:endParaRPr lang="en-US" sz="2700" dirty="0"/>
          </a:p>
        </p:txBody>
      </p:sp>
      <p:pic>
        <p:nvPicPr>
          <p:cNvPr id="2050" name="Picture 2" descr="http://www.bannedbooksweek.org/sites/default/files/Diversity-banner-WEBSITE-780x300-v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6494" y="2979611"/>
            <a:ext cx="6493876" cy="2497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080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Outcomes</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You will be able to…</a:t>
            </a:r>
          </a:p>
          <a:p>
            <a:r>
              <a:rPr lang="en-US" sz="3200" dirty="0" smtClean="0"/>
              <a:t>Identify </a:t>
            </a:r>
            <a:r>
              <a:rPr lang="en-US" sz="3200" dirty="0" smtClean="0"/>
              <a:t>librarians who have fought for intellectual freedom</a:t>
            </a:r>
            <a:endParaRPr lang="en-US" sz="3200" dirty="0" smtClean="0"/>
          </a:p>
          <a:p>
            <a:r>
              <a:rPr lang="en-US" sz="3200" dirty="0" smtClean="0"/>
              <a:t>Explain the theme of this year’s Banned Books Week</a:t>
            </a:r>
          </a:p>
          <a:p>
            <a:r>
              <a:rPr lang="en-US" sz="3200" dirty="0" smtClean="0"/>
              <a:t>Value the freedom to read as a life-saving necessity</a:t>
            </a:r>
            <a:endParaRPr lang="en-US" sz="3200" dirty="0"/>
          </a:p>
        </p:txBody>
      </p:sp>
    </p:spTree>
    <p:extLst>
      <p:ext uri="{BB962C8B-B14F-4D97-AF65-F5344CB8AC3E}">
        <p14:creationId xmlns:p14="http://schemas.microsoft.com/office/powerpoint/2010/main" val="15126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143000" indent="-1143000">
              <a:buFont typeface="+mj-lt"/>
              <a:buAutoNum type="arabicPeriod"/>
            </a:pPr>
            <a:r>
              <a:rPr lang="en-US" sz="6000" dirty="0" smtClean="0"/>
              <a:t>Librarians</a:t>
            </a:r>
          </a:p>
          <a:p>
            <a:pPr marL="1143000" indent="-1143000">
              <a:buFont typeface="+mj-lt"/>
              <a:buAutoNum type="arabicPeriod"/>
            </a:pPr>
            <a:r>
              <a:rPr lang="en-US" sz="6000" dirty="0" smtClean="0"/>
              <a:t>Books </a:t>
            </a:r>
          </a:p>
          <a:p>
            <a:pPr marL="1143000" indent="-1143000">
              <a:buFont typeface="+mj-lt"/>
              <a:buAutoNum type="arabicPeriod"/>
            </a:pPr>
            <a:r>
              <a:rPr lang="en-US" sz="6000" dirty="0" smtClean="0"/>
              <a:t>Survival</a:t>
            </a:r>
            <a:endParaRPr lang="en-US" sz="6000" dirty="0"/>
          </a:p>
        </p:txBody>
      </p:sp>
    </p:spTree>
    <p:extLst>
      <p:ext uri="{BB962C8B-B14F-4D97-AF65-F5344CB8AC3E}">
        <p14:creationId xmlns:p14="http://schemas.microsoft.com/office/powerpoint/2010/main" val="403419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Librarians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28460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multnomah county library gresham bran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6823" y="213995"/>
            <a:ext cx="9820275" cy="489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3956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hoto of Multnomah County Library - Gresham - Gresham, OR, United States. Ramona!"/>
          <p:cNvPicPr>
            <a:picLocks noChangeAspect="1" noChangeArrowheads="1"/>
          </p:cNvPicPr>
          <p:nvPr/>
        </p:nvPicPr>
        <p:blipFill rotWithShape="1">
          <a:blip r:embed="rId2">
            <a:extLst>
              <a:ext uri="{28A0092B-C50C-407E-A947-70E740481C1C}">
                <a14:useLocalDpi xmlns:a14="http://schemas.microsoft.com/office/drawing/2010/main" val="0"/>
              </a:ext>
            </a:extLst>
          </a:blip>
          <a:srcRect l="18430" t="5376" r="26914" b="14175"/>
          <a:stretch/>
        </p:blipFill>
        <p:spPr bwMode="auto">
          <a:xfrm>
            <a:off x="4636008" y="246888"/>
            <a:ext cx="3107749" cy="6099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127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724" t="9023" r="56149" b="6163"/>
          <a:stretch/>
        </p:blipFill>
        <p:spPr>
          <a:xfrm>
            <a:off x="2267712" y="201168"/>
            <a:ext cx="7589854" cy="5276088"/>
          </a:xfrm>
          <a:prstGeom prst="rect">
            <a:avLst/>
          </a:prstGeom>
        </p:spPr>
      </p:pic>
    </p:spTree>
    <p:extLst>
      <p:ext uri="{BB962C8B-B14F-4D97-AF65-F5344CB8AC3E}">
        <p14:creationId xmlns:p14="http://schemas.microsoft.com/office/powerpoint/2010/main" val="2570018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6473" t="78425" r="62466" b="19539"/>
          <a:stretch/>
        </p:blipFill>
        <p:spPr>
          <a:xfrm>
            <a:off x="694943" y="2898648"/>
            <a:ext cx="10898343" cy="329184"/>
          </a:xfrm>
          <a:prstGeom prst="rect">
            <a:avLst/>
          </a:prstGeom>
        </p:spPr>
      </p:pic>
    </p:spTree>
    <p:extLst>
      <p:ext uri="{BB962C8B-B14F-4D97-AF65-F5344CB8AC3E}">
        <p14:creationId xmlns:p14="http://schemas.microsoft.com/office/powerpoint/2010/main" val="42880081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Intellectual Freedom</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smtClean="0"/>
              <a:t>The American Library Association advocates and educates in defense of intellectual freedom—the rights of library users to read, seek information, and speak freely as guaranteed by the First Amendment. </a:t>
            </a:r>
          </a:p>
          <a:p>
            <a:pPr marL="0" indent="0">
              <a:buNone/>
            </a:pPr>
            <a:r>
              <a:rPr lang="en-US" sz="1200" dirty="0" smtClean="0"/>
              <a:t>			</a:t>
            </a:r>
          </a:p>
          <a:p>
            <a:pPr marL="0" indent="0">
              <a:buNone/>
            </a:pPr>
            <a:endParaRPr lang="en-US" sz="1200" dirty="0"/>
          </a:p>
          <a:p>
            <a:pPr marL="0" indent="0">
              <a:buNone/>
            </a:pPr>
            <a:r>
              <a:rPr lang="en-US" sz="1200" dirty="0" smtClean="0"/>
              <a:t>				Source: </a:t>
            </a:r>
            <a:r>
              <a:rPr lang="en-US" sz="1200" u="sng" dirty="0" smtClean="0"/>
              <a:t>http://www.ala.org/advocacy/intfreedom</a:t>
            </a:r>
          </a:p>
          <a:p>
            <a:pPr marL="0" indent="0">
              <a:buNone/>
            </a:pPr>
            <a:endParaRPr lang="en-US" sz="1200" dirty="0" smtClean="0"/>
          </a:p>
          <a:p>
            <a:pPr marL="0" indent="0">
              <a:buNone/>
            </a:pPr>
            <a:endParaRPr lang="en-US" dirty="0"/>
          </a:p>
        </p:txBody>
      </p:sp>
    </p:spTree>
    <p:extLst>
      <p:ext uri="{BB962C8B-B14F-4D97-AF65-F5344CB8AC3E}">
        <p14:creationId xmlns:p14="http://schemas.microsoft.com/office/powerpoint/2010/main" val="149912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Intellectual Freedom</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smtClean="0"/>
              <a:t>The American Library Association advocates and educates in defense of intellectual freedom—</a:t>
            </a:r>
            <a:r>
              <a:rPr lang="en-US" sz="4000" dirty="0" smtClean="0">
                <a:solidFill>
                  <a:srgbClr val="FFFF00"/>
                </a:solidFill>
              </a:rPr>
              <a:t>the rights of library users to read, seek information, and speak freely as guaranteed by the First Amendment</a:t>
            </a:r>
            <a:r>
              <a:rPr lang="en-US" sz="4000" dirty="0" smtClean="0"/>
              <a:t>. </a:t>
            </a:r>
          </a:p>
          <a:p>
            <a:pPr marL="0" indent="0">
              <a:buNone/>
            </a:pPr>
            <a:r>
              <a:rPr lang="en-US" sz="1200" dirty="0" smtClean="0"/>
              <a:t>			</a:t>
            </a:r>
          </a:p>
          <a:p>
            <a:pPr marL="0" indent="0">
              <a:buNone/>
            </a:pPr>
            <a:endParaRPr lang="en-US" sz="1200" dirty="0"/>
          </a:p>
          <a:p>
            <a:pPr marL="0" indent="0">
              <a:buNone/>
            </a:pPr>
            <a:r>
              <a:rPr lang="en-US" sz="1200" dirty="0" smtClean="0"/>
              <a:t>				Source: </a:t>
            </a:r>
            <a:r>
              <a:rPr lang="en-US" sz="1200" u="sng" dirty="0" smtClean="0"/>
              <a:t>http://www.ala.org/advocacy/intfreedom</a:t>
            </a:r>
          </a:p>
          <a:p>
            <a:pPr marL="0" indent="0">
              <a:buNone/>
            </a:pPr>
            <a:endParaRPr lang="en-US" sz="1200" dirty="0" smtClean="0"/>
          </a:p>
          <a:p>
            <a:pPr marL="0" indent="0">
              <a:buNone/>
            </a:pPr>
            <a:endParaRPr lang="en-US" dirty="0"/>
          </a:p>
        </p:txBody>
      </p:sp>
    </p:spTree>
    <p:extLst>
      <p:ext uri="{BB962C8B-B14F-4D97-AF65-F5344CB8AC3E}">
        <p14:creationId xmlns:p14="http://schemas.microsoft.com/office/powerpoint/2010/main" val="3835334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Librarian Heroes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14506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mrs phelps quentin bla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3287" y="248412"/>
            <a:ext cx="7137500" cy="5320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7969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roalddahl.com/shop/books/17131_IMAGE_0*650,0,347x347,1;0*650,0,694x694,2;650*9999,0,1466x1466,2;650*9999,0,733x733,1_7572_.jpg"/>
          <p:cNvPicPr>
            <a:picLocks noChangeAspect="1" noChangeArrowheads="1"/>
          </p:cNvPicPr>
          <p:nvPr/>
        </p:nvPicPr>
        <p:blipFill rotWithShape="1">
          <a:blip r:embed="rId2">
            <a:extLst>
              <a:ext uri="{28A0092B-C50C-407E-A947-70E740481C1C}">
                <a14:useLocalDpi xmlns:a14="http://schemas.microsoft.com/office/drawing/2010/main" val="0"/>
              </a:ext>
            </a:extLst>
          </a:blip>
          <a:srcRect l="22079" t="7642" r="22429" b="7681"/>
          <a:stretch/>
        </p:blipFill>
        <p:spPr bwMode="auto">
          <a:xfrm>
            <a:off x="3877056" y="256031"/>
            <a:ext cx="4114800" cy="6278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741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mrs phelps quentin bla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615" y="811190"/>
            <a:ext cx="4873625" cy="36327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25697" y="811190"/>
            <a:ext cx="6025896" cy="3970318"/>
          </a:xfrm>
          <a:prstGeom prst="rect">
            <a:avLst/>
          </a:prstGeom>
          <a:noFill/>
        </p:spPr>
        <p:txBody>
          <a:bodyPr wrap="square" rtlCol="0">
            <a:spAutoFit/>
          </a:bodyPr>
          <a:lstStyle/>
          <a:p>
            <a:r>
              <a:rPr lang="en-US" sz="3600" dirty="0" smtClean="0">
                <a:latin typeface="Trebuchet MS" panose="020B0603020202020204" pitchFamily="34" charset="0"/>
              </a:rPr>
              <a:t>“And don't worry about the bits you can't understand. Sit back and allow the words to wash around you, like music.” </a:t>
            </a:r>
          </a:p>
          <a:p>
            <a:r>
              <a:rPr lang="en-US" sz="3600" dirty="0">
                <a:latin typeface="Trebuchet MS" panose="020B0603020202020204" pitchFamily="34" charset="0"/>
              </a:rPr>
              <a:t>	</a:t>
            </a:r>
            <a:r>
              <a:rPr lang="en-US" sz="3600" dirty="0" smtClean="0">
                <a:latin typeface="Trebuchet MS" panose="020B0603020202020204" pitchFamily="34" charset="0"/>
              </a:rPr>
              <a:t>– Mrs. Phelps, librarian, in </a:t>
            </a:r>
            <a:r>
              <a:rPr lang="en-US" sz="3600" i="1" dirty="0" smtClean="0">
                <a:latin typeface="Trebuchet MS" panose="020B0603020202020204" pitchFamily="34" charset="0"/>
              </a:rPr>
              <a:t>Matilda </a:t>
            </a:r>
            <a:r>
              <a:rPr lang="en-US" sz="3600" dirty="0" smtClean="0">
                <a:latin typeface="Trebuchet MS" panose="020B0603020202020204" pitchFamily="34" charset="0"/>
              </a:rPr>
              <a:t>by Roald Dahl </a:t>
            </a:r>
            <a:endParaRPr lang="en-US" sz="3600" dirty="0">
              <a:latin typeface="Trebuchet MS" panose="020B0603020202020204" pitchFamily="34" charset="0"/>
            </a:endParaRPr>
          </a:p>
        </p:txBody>
      </p:sp>
    </p:spTree>
    <p:extLst>
      <p:ext uri="{BB962C8B-B14F-4D97-AF65-F5344CB8AC3E}">
        <p14:creationId xmlns:p14="http://schemas.microsoft.com/office/powerpoint/2010/main" val="2755705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carla hayd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062" y="169481"/>
            <a:ext cx="8750681" cy="4927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5183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221" t="39717" r="83600" b="9915"/>
          <a:stretch/>
        </p:blipFill>
        <p:spPr>
          <a:xfrm>
            <a:off x="764622" y="264548"/>
            <a:ext cx="3258737" cy="5038972"/>
          </a:xfrm>
          <a:prstGeom prst="rect">
            <a:avLst/>
          </a:prstGeom>
        </p:spPr>
      </p:pic>
      <p:pic>
        <p:nvPicPr>
          <p:cNvPr id="3" name="Picture 2"/>
          <p:cNvPicPr>
            <a:picLocks noChangeAspect="1"/>
          </p:cNvPicPr>
          <p:nvPr/>
        </p:nvPicPr>
        <p:blipFill rotWithShape="1">
          <a:blip r:embed="rId3"/>
          <a:srcRect l="9285" t="19224" r="70050" b="24647"/>
          <a:stretch/>
        </p:blipFill>
        <p:spPr>
          <a:xfrm>
            <a:off x="4197097" y="264548"/>
            <a:ext cx="7525512" cy="6387633"/>
          </a:xfrm>
          <a:prstGeom prst="rect">
            <a:avLst/>
          </a:prstGeom>
        </p:spPr>
      </p:pic>
    </p:spTree>
    <p:extLst>
      <p:ext uri="{BB962C8B-B14F-4D97-AF65-F5344CB8AC3E}">
        <p14:creationId xmlns:p14="http://schemas.microsoft.com/office/powerpoint/2010/main" val="23378236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udith krug, headsh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7163" y="156200"/>
            <a:ext cx="3439869" cy="49853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04067" y="5141517"/>
            <a:ext cx="2295144" cy="1077218"/>
          </a:xfrm>
          <a:prstGeom prst="rect">
            <a:avLst/>
          </a:prstGeom>
          <a:noFill/>
        </p:spPr>
        <p:txBody>
          <a:bodyPr wrap="square" rtlCol="0">
            <a:spAutoFit/>
          </a:bodyPr>
          <a:lstStyle/>
          <a:p>
            <a:pPr algn="ctr"/>
            <a:r>
              <a:rPr lang="en-US" sz="3200" dirty="0" smtClean="0">
                <a:latin typeface="Trebuchet MS" panose="020B0603020202020204" pitchFamily="34" charset="0"/>
              </a:rPr>
              <a:t>Judith Krug</a:t>
            </a:r>
          </a:p>
          <a:p>
            <a:pPr algn="ctr"/>
            <a:r>
              <a:rPr lang="en-US" sz="3200" dirty="0" smtClean="0">
                <a:latin typeface="Trebuchet MS" panose="020B0603020202020204" pitchFamily="34" charset="0"/>
              </a:rPr>
              <a:t>1940-2009</a:t>
            </a:r>
            <a:endParaRPr lang="en-US" sz="3200" dirty="0">
              <a:latin typeface="Trebuchet MS" panose="020B0603020202020204" pitchFamily="34" charset="0"/>
            </a:endParaRPr>
          </a:p>
        </p:txBody>
      </p:sp>
    </p:spTree>
    <p:extLst>
      <p:ext uri="{BB962C8B-B14F-4D97-AF65-F5344CB8AC3E}">
        <p14:creationId xmlns:p14="http://schemas.microsoft.com/office/powerpoint/2010/main" val="41212756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udith krug, headsh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93" y="1225296"/>
            <a:ext cx="2785403" cy="403681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1115693" y="385000"/>
            <a:ext cx="9556799" cy="840296"/>
          </a:xfrm>
          <a:prstGeom prst="rect">
            <a:avLst/>
          </a:prstGeom>
        </p:spPr>
      </p:pic>
      <p:sp>
        <p:nvSpPr>
          <p:cNvPr id="2" name="TextBox 1"/>
          <p:cNvSpPr txBox="1"/>
          <p:nvPr/>
        </p:nvSpPr>
        <p:spPr>
          <a:xfrm>
            <a:off x="4197096" y="1225296"/>
            <a:ext cx="7443216"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latin typeface="Trebuchet MS" panose="020B0603020202020204" pitchFamily="34" charset="0"/>
              </a:rPr>
              <a:t>1967 – Became the director of the Office for Intellectual Freedom</a:t>
            </a:r>
          </a:p>
          <a:p>
            <a:endParaRPr lang="en-US" sz="2800" dirty="0" smtClean="0">
              <a:latin typeface="Trebuchet MS" panose="020B0603020202020204" pitchFamily="34" charset="0"/>
            </a:endParaRPr>
          </a:p>
          <a:p>
            <a:pPr marL="285750" indent="-285750">
              <a:buFont typeface="Arial" panose="020B0604020202020204" pitchFamily="34" charset="0"/>
              <a:buChar char="•"/>
            </a:pPr>
            <a:r>
              <a:rPr lang="en-US" sz="2800" dirty="0" smtClean="0">
                <a:latin typeface="Trebuchet MS" panose="020B0603020202020204" pitchFamily="34" charset="0"/>
              </a:rPr>
              <a:t>1982 – Co-founded Banned Books Week </a:t>
            </a:r>
          </a:p>
          <a:p>
            <a:endParaRPr lang="en-US" sz="2800" dirty="0" smtClean="0">
              <a:latin typeface="Trebuchet MS" panose="020B0603020202020204" pitchFamily="34" charset="0"/>
            </a:endParaRPr>
          </a:p>
          <a:p>
            <a:pPr marL="285750" indent="-285750">
              <a:buFont typeface="Arial" panose="020B0604020202020204" pitchFamily="34" charset="0"/>
              <a:buChar char="•"/>
            </a:pPr>
            <a:r>
              <a:rPr lang="en-US" sz="2800" dirty="0" smtClean="0">
                <a:latin typeface="Trebuchet MS" panose="020B0603020202020204" pitchFamily="34" charset="0"/>
              </a:rPr>
              <a:t>1997 – Fought for unfiltered Internet access in libraries </a:t>
            </a:r>
          </a:p>
          <a:p>
            <a:endParaRPr lang="en-US" sz="2800" dirty="0" smtClean="0">
              <a:latin typeface="Trebuchet MS" panose="020B0603020202020204" pitchFamily="34" charset="0"/>
            </a:endParaRPr>
          </a:p>
          <a:p>
            <a:pPr marL="285750" indent="-285750">
              <a:buFont typeface="Arial" panose="020B0604020202020204" pitchFamily="34" charset="0"/>
              <a:buChar char="•"/>
            </a:pPr>
            <a:r>
              <a:rPr lang="en-US" sz="2800" dirty="0" smtClean="0">
                <a:latin typeface="Trebuchet MS" panose="020B0603020202020204" pitchFamily="34" charset="0"/>
              </a:rPr>
              <a:t>2005 – Spoke out against the Patriot Act</a:t>
            </a:r>
            <a:endParaRPr lang="en-US" sz="2800" dirty="0">
              <a:latin typeface="Trebuchet MS" panose="020B0603020202020204" pitchFamily="34" charset="0"/>
            </a:endParaRPr>
          </a:p>
        </p:txBody>
      </p:sp>
    </p:spTree>
    <p:extLst>
      <p:ext uri="{BB962C8B-B14F-4D97-AF65-F5344CB8AC3E}">
        <p14:creationId xmlns:p14="http://schemas.microsoft.com/office/powerpoint/2010/main" val="5504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udith krug, headsh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93" y="1225296"/>
            <a:ext cx="2889378" cy="41875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1115693" y="385000"/>
            <a:ext cx="9556799" cy="840296"/>
          </a:xfrm>
          <a:prstGeom prst="rect">
            <a:avLst/>
          </a:prstGeom>
        </p:spPr>
      </p:pic>
      <p:sp>
        <p:nvSpPr>
          <p:cNvPr id="2" name="TextBox 1"/>
          <p:cNvSpPr txBox="1"/>
          <p:nvPr/>
        </p:nvSpPr>
        <p:spPr>
          <a:xfrm>
            <a:off x="4165563" y="1225296"/>
            <a:ext cx="7742657" cy="2369880"/>
          </a:xfrm>
          <a:prstGeom prst="rect">
            <a:avLst/>
          </a:prstGeom>
          <a:noFill/>
        </p:spPr>
        <p:txBody>
          <a:bodyPr wrap="square" rtlCol="0">
            <a:spAutoFit/>
          </a:bodyPr>
          <a:lstStyle/>
          <a:p>
            <a:r>
              <a:rPr lang="en-US" sz="4000" dirty="0" smtClean="0">
                <a:latin typeface="Trebuchet MS" panose="020B0603020202020204" pitchFamily="34" charset="0"/>
              </a:rPr>
              <a:t>The following excerpt is from the April 14, 2009 </a:t>
            </a:r>
            <a:r>
              <a:rPr lang="en-US" sz="4000" i="1" dirty="0" smtClean="0">
                <a:latin typeface="Trebuchet MS" panose="020B0603020202020204" pitchFamily="34" charset="0"/>
              </a:rPr>
              <a:t>New York Times</a:t>
            </a:r>
            <a:r>
              <a:rPr lang="en-US" sz="4000" dirty="0" smtClean="0">
                <a:latin typeface="Trebuchet MS" panose="020B0603020202020204" pitchFamily="34" charset="0"/>
              </a:rPr>
              <a:t> article by Douglas Martin…</a:t>
            </a:r>
          </a:p>
          <a:p>
            <a:endParaRPr lang="en-US" sz="2800" dirty="0">
              <a:latin typeface="Trebuchet MS" panose="020B0603020202020204" pitchFamily="34" charset="0"/>
            </a:endParaRPr>
          </a:p>
        </p:txBody>
      </p:sp>
    </p:spTree>
    <p:extLst>
      <p:ext uri="{BB962C8B-B14F-4D97-AF65-F5344CB8AC3E}">
        <p14:creationId xmlns:p14="http://schemas.microsoft.com/office/powerpoint/2010/main" val="32130053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udith krug, headsh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93" y="1225296"/>
            <a:ext cx="2785403" cy="403681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1115693" y="385000"/>
            <a:ext cx="9556799" cy="840296"/>
          </a:xfrm>
          <a:prstGeom prst="rect">
            <a:avLst/>
          </a:prstGeom>
        </p:spPr>
      </p:pic>
      <p:sp>
        <p:nvSpPr>
          <p:cNvPr id="2" name="TextBox 1"/>
          <p:cNvSpPr txBox="1"/>
          <p:nvPr/>
        </p:nvSpPr>
        <p:spPr>
          <a:xfrm>
            <a:off x="4165563" y="1225296"/>
            <a:ext cx="7742657" cy="4832092"/>
          </a:xfrm>
          <a:prstGeom prst="rect">
            <a:avLst/>
          </a:prstGeom>
          <a:noFill/>
        </p:spPr>
        <p:txBody>
          <a:bodyPr wrap="square" rtlCol="0">
            <a:spAutoFit/>
          </a:bodyPr>
          <a:lstStyle/>
          <a:p>
            <a:r>
              <a:rPr lang="en-US" sz="4000" dirty="0" smtClean="0">
                <a:latin typeface="Trebuchet MS" panose="020B0603020202020204" pitchFamily="34" charset="0"/>
              </a:rPr>
              <a:t>Ms. Krug credited her parents as inspiring her passion for free expression. In 2002, she told </a:t>
            </a:r>
            <a:r>
              <a:rPr lang="en-US" sz="4000" i="1" dirty="0" smtClean="0">
                <a:latin typeface="Trebuchet MS" panose="020B0603020202020204" pitchFamily="34" charset="0"/>
              </a:rPr>
              <a:t>The Chicago Tribune </a:t>
            </a:r>
            <a:r>
              <a:rPr lang="en-US" sz="4000" dirty="0" smtClean="0">
                <a:latin typeface="Trebuchet MS" panose="020B0603020202020204" pitchFamily="34" charset="0"/>
              </a:rPr>
              <a:t>about reading a sex-education book under the covers with a flashlight when she was 12.</a:t>
            </a:r>
          </a:p>
          <a:p>
            <a:endParaRPr lang="en-US" sz="2800" dirty="0">
              <a:latin typeface="Trebuchet MS" panose="020B0603020202020204" pitchFamily="34" charset="0"/>
            </a:endParaRPr>
          </a:p>
        </p:txBody>
      </p:sp>
    </p:spTree>
    <p:extLst>
      <p:ext uri="{BB962C8B-B14F-4D97-AF65-F5344CB8AC3E}">
        <p14:creationId xmlns:p14="http://schemas.microsoft.com/office/powerpoint/2010/main" val="1000687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udith krug, headsh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93" y="1225297"/>
            <a:ext cx="2797308" cy="40540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1115693" y="385000"/>
            <a:ext cx="9556799" cy="840296"/>
          </a:xfrm>
          <a:prstGeom prst="rect">
            <a:avLst/>
          </a:prstGeom>
        </p:spPr>
      </p:pic>
      <p:sp>
        <p:nvSpPr>
          <p:cNvPr id="2" name="TextBox 1"/>
          <p:cNvSpPr txBox="1"/>
          <p:nvPr/>
        </p:nvSpPr>
        <p:spPr>
          <a:xfrm>
            <a:off x="4176075" y="1603668"/>
            <a:ext cx="7443216" cy="4216539"/>
          </a:xfrm>
          <a:prstGeom prst="rect">
            <a:avLst/>
          </a:prstGeom>
          <a:noFill/>
        </p:spPr>
        <p:txBody>
          <a:bodyPr wrap="square" rtlCol="0">
            <a:spAutoFit/>
          </a:bodyPr>
          <a:lstStyle/>
          <a:p>
            <a:r>
              <a:rPr lang="en-US" sz="4000" dirty="0" smtClean="0">
                <a:latin typeface="Trebuchet MS" panose="020B0603020202020204" pitchFamily="34" charset="0"/>
              </a:rPr>
              <a:t>“It was a hot book; I was just panting,” she said, when her mother suddenly threw back the bed covers and asked what she was doing. Judith timidly held up the book.</a:t>
            </a:r>
          </a:p>
          <a:p>
            <a:endParaRPr lang="en-US" sz="2800" dirty="0">
              <a:latin typeface="Trebuchet MS" panose="020B0603020202020204" pitchFamily="34" charset="0"/>
            </a:endParaRPr>
          </a:p>
        </p:txBody>
      </p:sp>
    </p:spTree>
    <p:extLst>
      <p:ext uri="{BB962C8B-B14F-4D97-AF65-F5344CB8AC3E}">
        <p14:creationId xmlns:p14="http://schemas.microsoft.com/office/powerpoint/2010/main" val="2884192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udith krug, headsh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93" y="1225296"/>
            <a:ext cx="2889378" cy="41875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1115693" y="385000"/>
            <a:ext cx="9556799" cy="840296"/>
          </a:xfrm>
          <a:prstGeom prst="rect">
            <a:avLst/>
          </a:prstGeom>
        </p:spPr>
      </p:pic>
      <p:sp>
        <p:nvSpPr>
          <p:cNvPr id="2" name="TextBox 1"/>
          <p:cNvSpPr txBox="1"/>
          <p:nvPr/>
        </p:nvSpPr>
        <p:spPr>
          <a:xfrm>
            <a:off x="4176075" y="1603668"/>
            <a:ext cx="7443216" cy="2985433"/>
          </a:xfrm>
          <a:prstGeom prst="rect">
            <a:avLst/>
          </a:prstGeom>
          <a:noFill/>
        </p:spPr>
        <p:txBody>
          <a:bodyPr wrap="square" rtlCol="0">
            <a:spAutoFit/>
          </a:bodyPr>
          <a:lstStyle/>
          <a:p>
            <a:r>
              <a:rPr lang="en-US" sz="4000" dirty="0" smtClean="0">
                <a:latin typeface="Trebuchet MS" panose="020B0603020202020204" pitchFamily="34" charset="0"/>
              </a:rPr>
              <a:t>“She said, ‘For God’s sake, turn on your bedroom light so you don’t hurt your eyes.’ And that was that,” Ms. Krug said.</a:t>
            </a:r>
          </a:p>
          <a:p>
            <a:endParaRPr lang="en-US" sz="2800" dirty="0">
              <a:latin typeface="Trebuchet MS" panose="020B0603020202020204" pitchFamily="34" charset="0"/>
            </a:endParaRPr>
          </a:p>
        </p:txBody>
      </p:sp>
    </p:spTree>
    <p:extLst>
      <p:ext uri="{BB962C8B-B14F-4D97-AF65-F5344CB8AC3E}">
        <p14:creationId xmlns:p14="http://schemas.microsoft.com/office/powerpoint/2010/main" val="7030282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barbara gitti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4609" y="215462"/>
            <a:ext cx="3575598" cy="44694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04066" y="4727449"/>
            <a:ext cx="3152567" cy="1077218"/>
          </a:xfrm>
          <a:prstGeom prst="rect">
            <a:avLst/>
          </a:prstGeom>
          <a:noFill/>
        </p:spPr>
        <p:txBody>
          <a:bodyPr wrap="square" rtlCol="0">
            <a:spAutoFit/>
          </a:bodyPr>
          <a:lstStyle/>
          <a:p>
            <a:pPr algn="ctr"/>
            <a:r>
              <a:rPr lang="en-US" sz="3200" dirty="0" smtClean="0">
                <a:latin typeface="Trebuchet MS" panose="020B0603020202020204" pitchFamily="34" charset="0"/>
              </a:rPr>
              <a:t>Barbara </a:t>
            </a:r>
            <a:r>
              <a:rPr lang="en-US" sz="3200" dirty="0" err="1" smtClean="0">
                <a:latin typeface="Trebuchet MS" panose="020B0603020202020204" pitchFamily="34" charset="0"/>
              </a:rPr>
              <a:t>Gittings</a:t>
            </a:r>
            <a:endParaRPr lang="en-US" sz="3200" dirty="0" smtClean="0">
              <a:latin typeface="Trebuchet MS" panose="020B0603020202020204" pitchFamily="34" charset="0"/>
            </a:endParaRPr>
          </a:p>
          <a:p>
            <a:pPr algn="ctr"/>
            <a:r>
              <a:rPr lang="en-US" sz="3200" dirty="0" smtClean="0">
                <a:latin typeface="Trebuchet MS" panose="020B0603020202020204" pitchFamily="34" charset="0"/>
              </a:rPr>
              <a:t>1932-2007</a:t>
            </a:r>
            <a:endParaRPr lang="en-US" sz="3200" dirty="0">
              <a:latin typeface="Trebuchet MS" panose="020B0603020202020204" pitchFamily="34" charset="0"/>
            </a:endParaRPr>
          </a:p>
        </p:txBody>
      </p:sp>
    </p:spTree>
    <p:extLst>
      <p:ext uri="{BB962C8B-B14F-4D97-AF65-F5344CB8AC3E}">
        <p14:creationId xmlns:p14="http://schemas.microsoft.com/office/powerpoint/2010/main" val="17101686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Image result for barbara gittings"/>
          <p:cNvPicPr>
            <a:picLocks noChangeAspect="1" noChangeArrowheads="1"/>
          </p:cNvPicPr>
          <p:nvPr/>
        </p:nvPicPr>
        <p:blipFill rotWithShape="1">
          <a:blip r:embed="rId2">
            <a:extLst>
              <a:ext uri="{28A0092B-C50C-407E-A947-70E740481C1C}">
                <a14:useLocalDpi xmlns:a14="http://schemas.microsoft.com/office/drawing/2010/main" val="0"/>
              </a:ext>
            </a:extLst>
          </a:blip>
          <a:srcRect b="25321"/>
          <a:stretch/>
        </p:blipFill>
        <p:spPr bwMode="auto">
          <a:xfrm>
            <a:off x="3518886" y="186559"/>
            <a:ext cx="5674765" cy="6403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7974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3705" y="229586"/>
            <a:ext cx="9324975" cy="542925"/>
          </a:xfrm>
          <a:prstGeom prst="rect">
            <a:avLst/>
          </a:prstGeom>
        </p:spPr>
      </p:pic>
      <p:sp>
        <p:nvSpPr>
          <p:cNvPr id="4" name="TextBox 3"/>
          <p:cNvSpPr txBox="1"/>
          <p:nvPr/>
        </p:nvSpPr>
        <p:spPr>
          <a:xfrm>
            <a:off x="4189303" y="867104"/>
            <a:ext cx="7443216" cy="4955203"/>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Trebuchet MS" panose="020B0603020202020204" pitchFamily="34" charset="0"/>
              </a:rPr>
              <a:t>1950s – Founded the first national organization for lesbians</a:t>
            </a:r>
          </a:p>
          <a:p>
            <a:endParaRPr lang="en-US" sz="2400" dirty="0" smtClean="0">
              <a:latin typeface="Trebuchet MS" panose="020B0603020202020204" pitchFamily="34" charset="0"/>
            </a:endParaRPr>
          </a:p>
          <a:p>
            <a:pPr marL="285750" indent="-285750">
              <a:buFont typeface="Arial" panose="020B0604020202020204" pitchFamily="34" charset="0"/>
              <a:buChar char="•"/>
            </a:pPr>
            <a:r>
              <a:rPr lang="en-US" sz="2400" dirty="0" smtClean="0">
                <a:latin typeface="Trebuchet MS" panose="020B0603020202020204" pitchFamily="34" charset="0"/>
              </a:rPr>
              <a:t>1960s – Organized and led demonstrations for gay rights at the White House, the Pentagon, and Independence Hall</a:t>
            </a:r>
          </a:p>
          <a:p>
            <a:pPr marL="285750" indent="-285750">
              <a:buFont typeface="Arial" panose="020B0604020202020204" pitchFamily="34" charset="0"/>
              <a:buChar char="•"/>
            </a:pPr>
            <a:endParaRPr lang="en-US" sz="2400" dirty="0" smtClean="0">
              <a:latin typeface="Trebuchet MS" panose="020B0603020202020204" pitchFamily="34" charset="0"/>
            </a:endParaRPr>
          </a:p>
          <a:p>
            <a:pPr marL="285750" indent="-285750">
              <a:buFont typeface="Arial" panose="020B0604020202020204" pitchFamily="34" charset="0"/>
              <a:buChar char="•"/>
            </a:pPr>
            <a:r>
              <a:rPr lang="en-US" sz="2400" dirty="0" smtClean="0">
                <a:latin typeface="Trebuchet MS" panose="020B0603020202020204" pitchFamily="34" charset="0"/>
              </a:rPr>
              <a:t>1970s – Lobbied the American Psychiatric Association to remove homosexuality as a mental disorder (rescinded in 1973)</a:t>
            </a:r>
          </a:p>
          <a:p>
            <a:pPr marL="285750" indent="-285750">
              <a:buFont typeface="Arial" panose="020B0604020202020204" pitchFamily="34" charset="0"/>
              <a:buChar char="•"/>
            </a:pPr>
            <a:endParaRPr lang="en-US" sz="2400" dirty="0" smtClean="0">
              <a:latin typeface="Trebuchet MS" panose="020B0603020202020204" pitchFamily="34" charset="0"/>
            </a:endParaRPr>
          </a:p>
          <a:p>
            <a:pPr marL="285750" indent="-285750">
              <a:buFont typeface="Arial" panose="020B0604020202020204" pitchFamily="34" charset="0"/>
              <a:buChar char="•"/>
            </a:pPr>
            <a:r>
              <a:rPr lang="en-US" sz="2400" dirty="0" smtClean="0">
                <a:latin typeface="Trebuchet MS" panose="020B0603020202020204" pitchFamily="34" charset="0"/>
              </a:rPr>
              <a:t>1971-1986 – Coordinator of the ALA Gay Task Force </a:t>
            </a:r>
          </a:p>
          <a:p>
            <a:pPr marL="285750" indent="-285750">
              <a:buFont typeface="Arial" panose="020B0604020202020204" pitchFamily="34" charset="0"/>
              <a:buChar char="•"/>
            </a:pPr>
            <a:endParaRPr lang="en-US" sz="2800" dirty="0">
              <a:latin typeface="Trebuchet MS" panose="020B0603020202020204" pitchFamily="34" charset="0"/>
            </a:endParaRPr>
          </a:p>
        </p:txBody>
      </p:sp>
      <p:pic>
        <p:nvPicPr>
          <p:cNvPr id="23554" name="Picture 2" descr="Image result for barbara gittings"/>
          <p:cNvPicPr>
            <a:picLocks noChangeAspect="1" noChangeArrowheads="1"/>
          </p:cNvPicPr>
          <p:nvPr/>
        </p:nvPicPr>
        <p:blipFill rotWithShape="1">
          <a:blip r:embed="rId3">
            <a:extLst>
              <a:ext uri="{28A0092B-C50C-407E-A947-70E740481C1C}">
                <a14:useLocalDpi xmlns:a14="http://schemas.microsoft.com/office/drawing/2010/main" val="0"/>
              </a:ext>
            </a:extLst>
          </a:blip>
          <a:srcRect l="28989"/>
          <a:stretch/>
        </p:blipFill>
        <p:spPr bwMode="auto">
          <a:xfrm>
            <a:off x="567199" y="1331975"/>
            <a:ext cx="3622104" cy="324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24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barbara gittings hu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7851" y="304854"/>
            <a:ext cx="7239000" cy="4905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4222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age result for barbara gittings hu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9479" y="199698"/>
            <a:ext cx="7818407" cy="5255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968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barbara gitti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705" y="698938"/>
            <a:ext cx="3575598" cy="44694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89303" y="2296510"/>
            <a:ext cx="7603304" cy="1754326"/>
          </a:xfrm>
          <a:prstGeom prst="rect">
            <a:avLst/>
          </a:prstGeom>
          <a:noFill/>
        </p:spPr>
        <p:txBody>
          <a:bodyPr wrap="square" rtlCol="0">
            <a:spAutoFit/>
          </a:bodyPr>
          <a:lstStyle/>
          <a:p>
            <a:r>
              <a:rPr lang="en-US" sz="3600" dirty="0" smtClean="0">
                <a:latin typeface="Trebuchet MS" panose="020B0603020202020204" pitchFamily="34" charset="0"/>
              </a:rPr>
              <a:t>“As a teenager, I had to struggle alone to learn about myself and what it meant to be gay.”</a:t>
            </a:r>
            <a:endParaRPr lang="en-US" sz="2000" dirty="0">
              <a:latin typeface="Trebuchet MS" panose="020B0603020202020204" pitchFamily="34" charset="0"/>
            </a:endParaRPr>
          </a:p>
        </p:txBody>
      </p:sp>
    </p:spTree>
    <p:extLst>
      <p:ext uri="{BB962C8B-B14F-4D97-AF65-F5344CB8AC3E}">
        <p14:creationId xmlns:p14="http://schemas.microsoft.com/office/powerpoint/2010/main" val="39009135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904547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39863" y="0"/>
            <a:ext cx="2437110" cy="3927157"/>
          </a:xfrm>
          <a:prstGeom prst="rect">
            <a:avLst/>
          </a:prstGeom>
        </p:spPr>
      </p:pic>
      <p:pic>
        <p:nvPicPr>
          <p:cNvPr id="3" name="Picture 2"/>
          <p:cNvPicPr>
            <a:picLocks noChangeAspect="1"/>
          </p:cNvPicPr>
          <p:nvPr/>
        </p:nvPicPr>
        <p:blipFill>
          <a:blip r:embed="rId3"/>
          <a:stretch>
            <a:fillRect/>
          </a:stretch>
        </p:blipFill>
        <p:spPr>
          <a:xfrm>
            <a:off x="9711559" y="0"/>
            <a:ext cx="2480441" cy="3737559"/>
          </a:xfrm>
          <a:prstGeom prst="rect">
            <a:avLst/>
          </a:prstGeom>
        </p:spPr>
      </p:pic>
      <p:pic>
        <p:nvPicPr>
          <p:cNvPr id="4" name="Picture 3"/>
          <p:cNvPicPr>
            <a:picLocks noChangeAspect="1"/>
          </p:cNvPicPr>
          <p:nvPr/>
        </p:nvPicPr>
        <p:blipFill>
          <a:blip r:embed="rId4"/>
          <a:stretch>
            <a:fillRect/>
          </a:stretch>
        </p:blipFill>
        <p:spPr>
          <a:xfrm>
            <a:off x="7453034" y="-1"/>
            <a:ext cx="2258525" cy="3737559"/>
          </a:xfrm>
          <a:prstGeom prst="rect">
            <a:avLst/>
          </a:prstGeom>
        </p:spPr>
      </p:pic>
      <p:pic>
        <p:nvPicPr>
          <p:cNvPr id="24578" name="Picture 2" descr="Image result for lgbt young adult book cov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4972593" cy="3729444"/>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Image result for lgbt young adult book cover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9" y="3563009"/>
            <a:ext cx="2157850" cy="3282492"/>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Image result for lgbt young adult book cover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4621" y="3563008"/>
            <a:ext cx="2165134" cy="3254553"/>
          </a:xfrm>
          <a:prstGeom prst="rect">
            <a:avLst/>
          </a:prstGeom>
          <a:noFill/>
          <a:extLst>
            <a:ext uri="{909E8E84-426E-40DD-AFC4-6F175D3DCCD1}">
              <a14:hiddenFill xmlns:a14="http://schemas.microsoft.com/office/drawing/2010/main">
                <a:solidFill>
                  <a:srgbClr val="FFFFFF"/>
                </a:solidFill>
              </a14:hiddenFill>
            </a:ext>
          </a:extLst>
        </p:spPr>
      </p:pic>
      <p:pic>
        <p:nvPicPr>
          <p:cNvPr id="24584" name="Picture 8" descr="Image result for lgbt young adult book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46428" y="3648882"/>
            <a:ext cx="2089070" cy="3170313"/>
          </a:xfrm>
          <a:prstGeom prst="rect">
            <a:avLst/>
          </a:prstGeom>
          <a:noFill/>
          <a:extLst>
            <a:ext uri="{909E8E84-426E-40DD-AFC4-6F175D3DCCD1}">
              <a14:hiddenFill xmlns:a14="http://schemas.microsoft.com/office/drawing/2010/main">
                <a:solidFill>
                  <a:srgbClr val="FFFFFF"/>
                </a:solidFill>
              </a14:hiddenFill>
            </a:ext>
          </a:extLst>
        </p:spPr>
      </p:pic>
      <p:pic>
        <p:nvPicPr>
          <p:cNvPr id="24586" name="Picture 10" descr="Image result for lgbt young adult books"/>
          <p:cNvPicPr>
            <a:picLocks noChangeAspect="1" noChangeArrowheads="1"/>
          </p:cNvPicPr>
          <p:nvPr/>
        </p:nvPicPr>
        <p:blipFill rotWithShape="1">
          <a:blip r:embed="rId9">
            <a:extLst>
              <a:ext uri="{28A0092B-C50C-407E-A947-70E740481C1C}">
                <a14:useLocalDpi xmlns:a14="http://schemas.microsoft.com/office/drawing/2010/main" val="0"/>
              </a:ext>
            </a:extLst>
          </a:blip>
          <a:srcRect l="8392" t="22537" r="9023" b="6301"/>
          <a:stretch/>
        </p:blipFill>
        <p:spPr bwMode="auto">
          <a:xfrm>
            <a:off x="9635498" y="3697653"/>
            <a:ext cx="2519989" cy="3147848"/>
          </a:xfrm>
          <a:prstGeom prst="rect">
            <a:avLst/>
          </a:prstGeom>
          <a:noFill/>
          <a:extLst>
            <a:ext uri="{909E8E84-426E-40DD-AFC4-6F175D3DCCD1}">
              <a14:hiddenFill xmlns:a14="http://schemas.microsoft.com/office/drawing/2010/main">
                <a:solidFill>
                  <a:srgbClr val="FFFFFF"/>
                </a:solidFill>
              </a14:hiddenFill>
            </a:ext>
          </a:extLst>
        </p:spPr>
      </p:pic>
      <p:pic>
        <p:nvPicPr>
          <p:cNvPr id="24588" name="Picture 12" descr="http://d202m5krfqbpi5.cloudfront.net/books/1339717585l/7841463.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3150" y="3916707"/>
            <a:ext cx="2805780" cy="2900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5352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bannedbooksweek.org/sites/default/files/Diversity-banner-WEBSITE-780x300-v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733" y="1282262"/>
            <a:ext cx="9509758"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1707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497" y="1615145"/>
            <a:ext cx="11255047" cy="2852737"/>
          </a:xfrm>
        </p:spPr>
        <p:txBody>
          <a:bodyPr>
            <a:normAutofit fontScale="90000"/>
          </a:bodyPr>
          <a:lstStyle/>
          <a:p>
            <a:pPr algn="ctr"/>
            <a:r>
              <a:rPr lang="en-US" dirty="0" smtClean="0"/>
              <a:t>Think about a book you’ve read that featured a main character who was </a:t>
            </a:r>
            <a:r>
              <a:rPr lang="en-US" i="1" dirty="0" smtClean="0"/>
              <a:t>totally different from you</a:t>
            </a:r>
            <a:r>
              <a:rPr lang="en-US" dirty="0" smtClean="0"/>
              <a:t>. </a:t>
            </a:r>
            <a:endParaRPr lang="en-US" dirty="0"/>
          </a:p>
        </p:txBody>
      </p:sp>
    </p:spTree>
    <p:extLst>
      <p:ext uri="{BB962C8B-B14F-4D97-AF65-F5344CB8AC3E}">
        <p14:creationId xmlns:p14="http://schemas.microsoft.com/office/powerpoint/2010/main" val="4201868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497" y="1615145"/>
            <a:ext cx="11255047" cy="2852737"/>
          </a:xfrm>
        </p:spPr>
        <p:txBody>
          <a:bodyPr>
            <a:normAutofit/>
          </a:bodyPr>
          <a:lstStyle/>
          <a:p>
            <a:pPr algn="ctr"/>
            <a:r>
              <a:rPr lang="en-US" dirty="0" smtClean="0"/>
              <a:t>What was that book?</a:t>
            </a:r>
            <a:endParaRPr lang="en-US" dirty="0"/>
          </a:p>
        </p:txBody>
      </p:sp>
    </p:spTree>
    <p:extLst>
      <p:ext uri="{BB962C8B-B14F-4D97-AF65-F5344CB8AC3E}">
        <p14:creationId xmlns:p14="http://schemas.microsoft.com/office/powerpoint/2010/main" val="3234251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99944" y="0"/>
            <a:ext cx="5353303" cy="6716110"/>
          </a:xfrm>
          <a:prstGeom prst="rect">
            <a:avLst/>
          </a:prstGeom>
        </p:spPr>
      </p:pic>
    </p:spTree>
    <p:extLst>
      <p:ext uri="{BB962C8B-B14F-4D97-AF65-F5344CB8AC3E}">
        <p14:creationId xmlns:p14="http://schemas.microsoft.com/office/powerpoint/2010/main" val="27153871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Judith Platt, director of free expression advocacy at the Association of American Publishers</a:t>
            </a:r>
            <a:endParaRPr lang="en-US" sz="3600" dirty="0"/>
          </a:p>
        </p:txBody>
      </p:sp>
      <p:sp>
        <p:nvSpPr>
          <p:cNvPr id="3" name="Content Placeholder 2"/>
          <p:cNvSpPr>
            <a:spLocks noGrp="1"/>
          </p:cNvSpPr>
          <p:nvPr>
            <p:ph idx="1"/>
          </p:nvPr>
        </p:nvSpPr>
        <p:spPr/>
        <p:txBody>
          <a:bodyPr>
            <a:normAutofit/>
          </a:bodyPr>
          <a:lstStyle/>
          <a:p>
            <a:pPr marL="0" indent="0">
              <a:buNone/>
            </a:pPr>
            <a:r>
              <a:rPr lang="en-US" sz="3600" dirty="0"/>
              <a:t>“Banning books by diverse authors, or books dealing with people or situations that are unfamiliar or strange to the majority of Americans, creates fear rather than promoting understanding. Young people especially need books that shed light on a diversity of experience, background, culture, gender, and </a:t>
            </a:r>
            <a:r>
              <a:rPr lang="en-US" sz="3600" dirty="0" smtClean="0"/>
              <a:t>religion.”</a:t>
            </a:r>
            <a:endParaRPr lang="en-US" sz="3600" dirty="0"/>
          </a:p>
        </p:txBody>
      </p:sp>
    </p:spTree>
    <p:extLst>
      <p:ext uri="{BB962C8B-B14F-4D97-AF65-F5344CB8AC3E}">
        <p14:creationId xmlns:p14="http://schemas.microsoft.com/office/powerpoint/2010/main" val="39856073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Judith Platt, director of free expression advocacy at the Association of American Publishers</a:t>
            </a:r>
          </a:p>
        </p:txBody>
      </p:sp>
      <p:sp>
        <p:nvSpPr>
          <p:cNvPr id="3" name="Content Placeholder 2"/>
          <p:cNvSpPr>
            <a:spLocks noGrp="1"/>
          </p:cNvSpPr>
          <p:nvPr>
            <p:ph idx="1"/>
          </p:nvPr>
        </p:nvSpPr>
        <p:spPr/>
        <p:txBody>
          <a:bodyPr/>
          <a:lstStyle/>
          <a:p>
            <a:pPr marL="0" indent="0">
              <a:buNone/>
            </a:pPr>
            <a:r>
              <a:rPr lang="en-US" sz="3600" dirty="0" smtClean="0"/>
              <a:t>“</a:t>
            </a:r>
            <a:r>
              <a:rPr lang="en-US" sz="3600" dirty="0"/>
              <a:t>Books that feature people of </a:t>
            </a:r>
            <a:r>
              <a:rPr lang="en-US" sz="3600" dirty="0" smtClean="0"/>
              <a:t>color</a:t>
            </a:r>
            <a:r>
              <a:rPr lang="en-US" sz="3600" dirty="0"/>
              <a:t>, people with disabilities and people seeking answers to questions about gender identity create opportunities for learning and openness. This is the only way we can ever hope to stop being ‘them and us’ and become ‘we’.”</a:t>
            </a:r>
          </a:p>
          <a:p>
            <a:pPr marL="0" indent="0">
              <a:buNone/>
            </a:pPr>
            <a:endParaRPr lang="en-US" dirty="0"/>
          </a:p>
        </p:txBody>
      </p:sp>
    </p:spTree>
    <p:extLst>
      <p:ext uri="{BB962C8B-B14F-4D97-AF65-F5344CB8AC3E}">
        <p14:creationId xmlns:p14="http://schemas.microsoft.com/office/powerpoint/2010/main" val="556471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Banned Books Week</a:t>
            </a:r>
            <a:endParaRPr lang="en-US" dirty="0"/>
          </a:p>
        </p:txBody>
      </p:sp>
      <p:pic>
        <p:nvPicPr>
          <p:cNvPr id="1026" name="Picture 2" descr="http://www.ala.org/bbooks/sites/ala.org.bbooks/files/content/Stand%20Up%20_facebook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310944"/>
            <a:ext cx="10515600" cy="3896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6141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most common reason books are challenged?</a:t>
            </a:r>
            <a:endParaRPr lang="en-US" dirty="0"/>
          </a:p>
        </p:txBody>
      </p:sp>
      <p:sp>
        <p:nvSpPr>
          <p:cNvPr id="3" name="Content Placeholder 2"/>
          <p:cNvSpPr>
            <a:spLocks noGrp="1"/>
          </p:cNvSpPr>
          <p:nvPr>
            <p:ph idx="1"/>
          </p:nvPr>
        </p:nvSpPr>
        <p:spPr/>
        <p:txBody>
          <a:bodyPr>
            <a:normAutofit/>
          </a:bodyPr>
          <a:lstStyle/>
          <a:p>
            <a:pPr marL="742950" indent="-742950">
              <a:buFont typeface="+mj-lt"/>
              <a:buAutoNum type="alphaLcParenR"/>
            </a:pPr>
            <a:r>
              <a:rPr lang="en-US" sz="4000" dirty="0" smtClean="0"/>
              <a:t>Nudity</a:t>
            </a:r>
          </a:p>
          <a:p>
            <a:pPr marL="742950" indent="-742950">
              <a:buFont typeface="+mj-lt"/>
              <a:buAutoNum type="alphaLcParenR"/>
            </a:pPr>
            <a:r>
              <a:rPr lang="en-US" sz="4000" dirty="0" smtClean="0"/>
              <a:t>Violence</a:t>
            </a:r>
          </a:p>
          <a:p>
            <a:pPr marL="742950" indent="-742950">
              <a:buFont typeface="+mj-lt"/>
              <a:buAutoNum type="alphaLcParenR"/>
            </a:pPr>
            <a:r>
              <a:rPr lang="en-US" sz="4000" dirty="0" smtClean="0"/>
              <a:t>Satanism</a:t>
            </a:r>
          </a:p>
          <a:p>
            <a:pPr marL="742950" indent="-742950">
              <a:buFont typeface="+mj-lt"/>
              <a:buAutoNum type="alphaLcParenR"/>
            </a:pPr>
            <a:r>
              <a:rPr lang="en-US" sz="4000" dirty="0" smtClean="0"/>
              <a:t>Offensive Language</a:t>
            </a:r>
          </a:p>
          <a:p>
            <a:pPr marL="742950" indent="-742950">
              <a:buFont typeface="+mj-lt"/>
              <a:buAutoNum type="alphaLcParenR"/>
            </a:pPr>
            <a:r>
              <a:rPr lang="en-US" sz="4000" dirty="0" smtClean="0"/>
              <a:t>Sexually Explicit</a:t>
            </a:r>
            <a:endParaRPr lang="en-US" sz="4000" dirty="0"/>
          </a:p>
        </p:txBody>
      </p:sp>
    </p:spTree>
    <p:extLst>
      <p:ext uri="{BB962C8B-B14F-4D97-AF65-F5344CB8AC3E}">
        <p14:creationId xmlns:p14="http://schemas.microsoft.com/office/powerpoint/2010/main" val="357668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46504" y="84582"/>
            <a:ext cx="8216455" cy="5248109"/>
          </a:xfrm>
          <a:prstGeom prst="rect">
            <a:avLst/>
          </a:prstGeom>
        </p:spPr>
      </p:pic>
    </p:spTree>
    <p:extLst>
      <p:ext uri="{BB962C8B-B14F-4D97-AF65-F5344CB8AC3E}">
        <p14:creationId xmlns:p14="http://schemas.microsoft.com/office/powerpoint/2010/main" val="32697614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initiates book challenges?</a:t>
            </a:r>
            <a:endParaRPr lang="en-US" dirty="0"/>
          </a:p>
        </p:txBody>
      </p:sp>
      <p:sp>
        <p:nvSpPr>
          <p:cNvPr id="3" name="Content Placeholder 2"/>
          <p:cNvSpPr>
            <a:spLocks noGrp="1"/>
          </p:cNvSpPr>
          <p:nvPr>
            <p:ph idx="1"/>
          </p:nvPr>
        </p:nvSpPr>
        <p:spPr/>
        <p:txBody>
          <a:bodyPr>
            <a:normAutofit/>
          </a:bodyPr>
          <a:lstStyle/>
          <a:p>
            <a:pPr marL="742950" indent="-742950">
              <a:buFont typeface="+mj-lt"/>
              <a:buAutoNum type="alphaLcParenR"/>
            </a:pPr>
            <a:r>
              <a:rPr lang="en-US" sz="4000" dirty="0" smtClean="0"/>
              <a:t>Teachers</a:t>
            </a:r>
          </a:p>
          <a:p>
            <a:pPr marL="742950" indent="-742950">
              <a:buFont typeface="+mj-lt"/>
              <a:buAutoNum type="alphaLcParenR"/>
            </a:pPr>
            <a:r>
              <a:rPr lang="en-US" sz="4000" dirty="0" smtClean="0"/>
              <a:t>Parents</a:t>
            </a:r>
          </a:p>
          <a:p>
            <a:pPr marL="742950" indent="-742950">
              <a:buFont typeface="+mj-lt"/>
              <a:buAutoNum type="alphaLcParenR"/>
            </a:pPr>
            <a:r>
              <a:rPr lang="en-US" sz="4000" dirty="0" smtClean="0"/>
              <a:t>School administrators &amp; principals</a:t>
            </a:r>
          </a:p>
          <a:p>
            <a:pPr marL="742950" indent="-742950">
              <a:buFont typeface="+mj-lt"/>
              <a:buAutoNum type="alphaLcParenR"/>
            </a:pPr>
            <a:r>
              <a:rPr lang="en-US" sz="4000" dirty="0" smtClean="0"/>
              <a:t>Clergy</a:t>
            </a:r>
            <a:endParaRPr lang="en-US" sz="4000" dirty="0"/>
          </a:p>
        </p:txBody>
      </p:sp>
    </p:spTree>
    <p:extLst>
      <p:ext uri="{BB962C8B-B14F-4D97-AF65-F5344CB8AC3E}">
        <p14:creationId xmlns:p14="http://schemas.microsoft.com/office/powerpoint/2010/main" val="40823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89185" y="190310"/>
            <a:ext cx="8147307" cy="5164564"/>
          </a:xfrm>
          <a:prstGeom prst="rect">
            <a:avLst/>
          </a:prstGeom>
        </p:spPr>
      </p:pic>
    </p:spTree>
    <p:extLst>
      <p:ext uri="{BB962C8B-B14F-4D97-AF65-F5344CB8AC3E}">
        <p14:creationId xmlns:p14="http://schemas.microsoft.com/office/powerpoint/2010/main" val="24038124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have recent events affected book challenges?</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58782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3948132746"/>
              </p:ext>
            </p:extLst>
          </p:nvPr>
        </p:nvGraphicFramePr>
        <p:xfrm>
          <a:off x="758952" y="737955"/>
          <a:ext cx="10460736" cy="43552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38567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08304" y="197993"/>
            <a:ext cx="5181600" cy="4351338"/>
          </a:xfrm>
        </p:spPr>
        <p:txBody>
          <a:bodyPr/>
          <a:lstStyle/>
          <a:p>
            <a:pPr marL="0" indent="0">
              <a:buNone/>
            </a:pPr>
            <a:r>
              <a:rPr lang="en-US" dirty="0" smtClean="0"/>
              <a:t>2004 – 11 states approve constitutional amendments to ban gay marriage </a:t>
            </a:r>
            <a:endParaRPr lang="en-US" dirty="0"/>
          </a:p>
        </p:txBody>
      </p:sp>
      <p:sp>
        <p:nvSpPr>
          <p:cNvPr id="4" name="Content Placeholder 3"/>
          <p:cNvSpPr>
            <a:spLocks noGrp="1"/>
          </p:cNvSpPr>
          <p:nvPr>
            <p:ph sz="half" idx="2"/>
          </p:nvPr>
        </p:nvSpPr>
        <p:spPr>
          <a:xfrm>
            <a:off x="6089904" y="751872"/>
            <a:ext cx="5413248" cy="3699623"/>
          </a:xfrm>
        </p:spPr>
        <p:txBody>
          <a:bodyPr/>
          <a:lstStyle/>
          <a:p>
            <a:pPr marL="0" indent="0">
              <a:buNone/>
            </a:pPr>
            <a:r>
              <a:rPr lang="en-US" dirty="0" smtClean="0"/>
              <a:t>2006 – </a:t>
            </a:r>
            <a:r>
              <a:rPr lang="en-US" i="1" dirty="0" smtClean="0"/>
              <a:t>And Tango Makes Three </a:t>
            </a:r>
            <a:r>
              <a:rPr lang="en-US" dirty="0" smtClean="0"/>
              <a:t>first appears on the Top 10 Most Challenged Books list</a:t>
            </a:r>
          </a:p>
          <a:p>
            <a:pPr marL="0" indent="0">
              <a:buNone/>
            </a:pPr>
            <a:endParaRPr lang="en-US" dirty="0"/>
          </a:p>
        </p:txBody>
      </p:sp>
      <p:pic>
        <p:nvPicPr>
          <p:cNvPr id="35844" name="Picture 4" descr="Image result for 2004 same sex marriage bans ma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4319" y="1514856"/>
            <a:ext cx="4206113" cy="31130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and tango makes thr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9111" y="2048364"/>
            <a:ext cx="4205673" cy="3135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80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2013 – </a:t>
            </a:r>
            <a:r>
              <a:rPr lang="en-US" sz="3200" i="1" dirty="0" smtClean="0"/>
              <a:t>United States v. Windsor </a:t>
            </a:r>
            <a:r>
              <a:rPr lang="en-US" sz="3200" dirty="0" smtClean="0"/>
              <a:t>overturns the Defense of Marriage Act (DOMA)</a:t>
            </a:r>
            <a:endParaRPr lang="en-US" sz="3600" dirty="0"/>
          </a:p>
        </p:txBody>
      </p:sp>
      <p:pic>
        <p:nvPicPr>
          <p:cNvPr id="38914" name="Picture 2" descr="Image result for united states v windso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03705" y="1496670"/>
            <a:ext cx="7926698" cy="4161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0984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2015 – </a:t>
            </a:r>
            <a:r>
              <a:rPr lang="en-US" sz="3200" i="1" dirty="0" smtClean="0"/>
              <a:t>Obergefell v. Hodges</a:t>
            </a:r>
            <a:r>
              <a:rPr lang="en-US" sz="3200" dirty="0" smtClean="0"/>
              <a:t> provides constitutional right to marriage equality</a:t>
            </a:r>
            <a:endParaRPr lang="en-US" sz="3200" dirty="0"/>
          </a:p>
        </p:txBody>
      </p:sp>
      <p:pic>
        <p:nvPicPr>
          <p:cNvPr id="41986" name="Picture 2" descr="Image result for obergefell v hodge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250"/>
          <a:stretch/>
        </p:blipFill>
        <p:spPr bwMode="auto">
          <a:xfrm>
            <a:off x="2368296" y="1563623"/>
            <a:ext cx="7205692" cy="4119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3993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2015-2016 – “Bathroom bills” pop up in various states, intending to restrict restroom use by trans folks</a:t>
            </a:r>
            <a:r>
              <a:rPr lang="en-US" sz="2800" dirty="0" smtClean="0"/>
              <a:t/>
            </a:r>
            <a:br>
              <a:rPr lang="en-US" sz="2800" dirty="0" smtClean="0"/>
            </a:br>
            <a:endParaRPr lang="en-US" sz="2800" dirty="0"/>
          </a:p>
        </p:txBody>
      </p:sp>
      <p:pic>
        <p:nvPicPr>
          <p:cNvPr id="4" name="Picture 2" descr="Image result for mount horeb wi public librar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51988" y="1520334"/>
            <a:ext cx="6288024" cy="4254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0008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US" sz="3200" dirty="0" smtClean="0"/>
              <a:t>July 2015 – Caitlyn Jenner describes her life as a trans woman in a cover story in </a:t>
            </a:r>
            <a:r>
              <a:rPr lang="en-US" sz="3200" i="1" dirty="0" smtClean="0"/>
              <a:t>Vanity Fair</a:t>
            </a:r>
            <a:endParaRPr lang="en-US" sz="3200" dirty="0"/>
          </a:p>
        </p:txBody>
      </p:sp>
      <p:pic>
        <p:nvPicPr>
          <p:cNvPr id="43010" name="Picture 2" descr="Image result for caitlyn jenner vogu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77693" y="1112602"/>
            <a:ext cx="4093596" cy="574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6173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242" y="0"/>
            <a:ext cx="10515600" cy="1325563"/>
          </a:xfrm>
        </p:spPr>
        <p:txBody>
          <a:bodyPr>
            <a:normAutofit/>
          </a:bodyPr>
          <a:lstStyle/>
          <a:p>
            <a:r>
              <a:rPr lang="en-US" sz="3200" dirty="0" smtClean="0"/>
              <a:t>2015 – Two books about transgender youth make the Top 10 Most Challenged Books List</a:t>
            </a:r>
            <a:endParaRPr lang="en-US" sz="4800" dirty="0"/>
          </a:p>
        </p:txBody>
      </p:sp>
      <p:pic>
        <p:nvPicPr>
          <p:cNvPr id="5" name="Picture 2" descr="Image result for beyond magenta"/>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657983" y="1110921"/>
            <a:ext cx="3471065" cy="4165278"/>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5" descr="Image result for i am jazz book cove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138042" y="1110921"/>
            <a:ext cx="4834758" cy="4161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6257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Survival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578244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14156" y="100584"/>
            <a:ext cx="6068126" cy="6163056"/>
          </a:xfrm>
          <a:prstGeom prst="rect">
            <a:avLst/>
          </a:prstGeom>
        </p:spPr>
      </p:pic>
    </p:spTree>
    <p:extLst>
      <p:ext uri="{BB962C8B-B14F-4D97-AF65-F5344CB8AC3E}">
        <p14:creationId xmlns:p14="http://schemas.microsoft.com/office/powerpoint/2010/main" val="335958423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Percentage of adults who have attempted suicide</a:t>
            </a:r>
            <a:endParaRPr lang="en-US" sz="36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95356755"/>
              </p:ext>
            </p:extLst>
          </p:nvPr>
        </p:nvGraphicFramePr>
        <p:xfrm>
          <a:off x="838200" y="1423289"/>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83122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judith krug, headsh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4408" y="67279"/>
            <a:ext cx="2506193" cy="36321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Image result for carla hayden"/>
          <p:cNvPicPr>
            <a:picLocks noChangeAspect="1" noChangeArrowheads="1"/>
          </p:cNvPicPr>
          <p:nvPr/>
        </p:nvPicPr>
        <p:blipFill rotWithShape="1">
          <a:blip r:embed="rId3">
            <a:extLst>
              <a:ext uri="{28A0092B-C50C-407E-A947-70E740481C1C}">
                <a14:useLocalDpi xmlns:a14="http://schemas.microsoft.com/office/drawing/2010/main" val="0"/>
              </a:ext>
            </a:extLst>
          </a:blip>
          <a:srcRect l="8148" r="32627"/>
          <a:stretch/>
        </p:blipFill>
        <p:spPr bwMode="auto">
          <a:xfrm>
            <a:off x="5651025" y="67279"/>
            <a:ext cx="3255265" cy="30949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barbara gittin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408" y="3012671"/>
            <a:ext cx="2182515" cy="2728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mrs phelps quentin blak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6923" y="3162206"/>
            <a:ext cx="3459367" cy="2578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2089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Image result for i am jazz book 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057" y="192024"/>
            <a:ext cx="6321049" cy="544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9312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i am jazz 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4414" y="214884"/>
            <a:ext cx="8056083" cy="4777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1187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 am jazz 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0567" y="313372"/>
            <a:ext cx="5895975" cy="4886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8074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Image result for i am jazz book 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057" y="192024"/>
            <a:ext cx="6321049" cy="54406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9231127">
            <a:off x="2423805" y="2430552"/>
            <a:ext cx="7943552" cy="830997"/>
          </a:xfrm>
          <a:prstGeom prst="rect">
            <a:avLst/>
          </a:prstGeom>
          <a:solidFill>
            <a:srgbClr val="FFC000"/>
          </a:solidFill>
        </p:spPr>
        <p:txBody>
          <a:bodyPr wrap="square" rtlCol="0">
            <a:spAutoFit/>
          </a:bodyPr>
          <a:lstStyle/>
          <a:p>
            <a:r>
              <a:rPr lang="en-US" sz="4800" dirty="0" smtClean="0">
                <a:solidFill>
                  <a:srgbClr val="C00000"/>
                </a:solidFill>
                <a:latin typeface="Stencil" panose="040409050D0802020404" pitchFamily="82" charset="0"/>
              </a:rPr>
              <a:t>Unsuited for Age Group</a:t>
            </a:r>
            <a:endParaRPr lang="en-US" sz="4800" dirty="0">
              <a:solidFill>
                <a:srgbClr val="C00000"/>
              </a:solidFill>
              <a:latin typeface="Stencil" panose="040409050D0802020404" pitchFamily="82" charset="0"/>
            </a:endParaRPr>
          </a:p>
        </p:txBody>
      </p:sp>
    </p:spTree>
    <p:extLst>
      <p:ext uri="{BB962C8B-B14F-4D97-AF65-F5344CB8AC3E}">
        <p14:creationId xmlns:p14="http://schemas.microsoft.com/office/powerpoint/2010/main" val="290103280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36648" y="234505"/>
            <a:ext cx="7866888" cy="5449459"/>
          </a:xfrm>
          <a:prstGeom prst="rect">
            <a:avLst/>
          </a:prstGeom>
        </p:spPr>
      </p:pic>
    </p:spTree>
    <p:extLst>
      <p:ext uri="{BB962C8B-B14F-4D97-AF65-F5344CB8AC3E}">
        <p14:creationId xmlns:p14="http://schemas.microsoft.com/office/powerpoint/2010/main" val="15487386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863153" y="465962"/>
            <a:ext cx="6672705" cy="4755261"/>
          </a:xfrm>
          <a:prstGeom prst="rect">
            <a:avLst/>
          </a:prstGeom>
        </p:spPr>
      </p:pic>
    </p:spTree>
    <p:extLst>
      <p:ext uri="{BB962C8B-B14F-4D97-AF65-F5344CB8AC3E}">
        <p14:creationId xmlns:p14="http://schemas.microsoft.com/office/powerpoint/2010/main" val="113267088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64233" y="448056"/>
            <a:ext cx="7272437" cy="4840224"/>
          </a:xfrm>
          <a:prstGeom prst="rect">
            <a:avLst/>
          </a:prstGeom>
        </p:spPr>
      </p:pic>
    </p:spTree>
    <p:extLst>
      <p:ext uri="{BB962C8B-B14F-4D97-AF65-F5344CB8AC3E}">
        <p14:creationId xmlns:p14="http://schemas.microsoft.com/office/powerpoint/2010/main" val="380829687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Image result for mount horeb wi public library"/>
          <p:cNvPicPr>
            <a:picLocks noChangeAspect="1" noChangeArrowheads="1"/>
          </p:cNvPicPr>
          <p:nvPr/>
        </p:nvPicPr>
        <p:blipFill rotWithShape="1">
          <a:blip r:embed="rId2">
            <a:extLst>
              <a:ext uri="{28A0092B-C50C-407E-A947-70E740481C1C}">
                <a14:useLocalDpi xmlns:a14="http://schemas.microsoft.com/office/drawing/2010/main" val="0"/>
              </a:ext>
            </a:extLst>
          </a:blip>
          <a:srcRect t="339" b="16577"/>
          <a:stretch/>
        </p:blipFill>
        <p:spPr bwMode="auto">
          <a:xfrm>
            <a:off x="2596895" y="484633"/>
            <a:ext cx="7190359" cy="448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49855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hrc-assets.s3-website-us-east-1.amazonaws.com/files/images/blog/WisconsinIamJazz-blog1600by9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5607" y="70222"/>
            <a:ext cx="9157337" cy="5151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6036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An art teacher from Madison, Wis., holds up a copy of &quot;I Am Jazz&quot; to the crowd as co-author Jessica Herthel reads alou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704" y="1795877"/>
            <a:ext cx="6983091" cy="50518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1089627" y="334361"/>
            <a:ext cx="9382125" cy="1333500"/>
          </a:xfrm>
          <a:prstGeom prst="rect">
            <a:avLst/>
          </a:prstGeom>
        </p:spPr>
      </p:pic>
    </p:spTree>
    <p:extLst>
      <p:ext uri="{BB962C8B-B14F-4D97-AF65-F5344CB8AC3E}">
        <p14:creationId xmlns:p14="http://schemas.microsoft.com/office/powerpoint/2010/main" val="64840900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528816" y="902844"/>
            <a:ext cx="5181600" cy="4351338"/>
          </a:xfrm>
        </p:spPr>
        <p:txBody>
          <a:bodyPr>
            <a:normAutofit/>
          </a:bodyPr>
          <a:lstStyle/>
          <a:p>
            <a:pPr marL="0" indent="0">
              <a:buNone/>
            </a:pPr>
            <a:r>
              <a:rPr lang="en-US" sz="3600" dirty="0" smtClean="0"/>
              <a:t>“The answer to hate speech is more speech; intellectual freedom will always find a way.” – Jessica </a:t>
            </a:r>
            <a:r>
              <a:rPr lang="en-US" sz="3600" dirty="0" err="1" smtClean="0"/>
              <a:t>Herthel</a:t>
            </a:r>
            <a:r>
              <a:rPr lang="en-US" sz="3600" dirty="0" smtClean="0"/>
              <a:t>, co-author of </a:t>
            </a:r>
            <a:r>
              <a:rPr lang="en-US" sz="3600" i="1" dirty="0" smtClean="0"/>
              <a:t>I Am Jazz</a:t>
            </a:r>
            <a:endParaRPr lang="en-US" sz="3600" dirty="0"/>
          </a:p>
        </p:txBody>
      </p:sp>
      <p:pic>
        <p:nvPicPr>
          <p:cNvPr id="7" name="Picture 4" descr="An art teacher from Madison, Wis., holds up a copy of &quot;I Am Jazz&quot; to the crowd as co-author Jessica Herthel reads aloud. "/>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02336" y="902844"/>
            <a:ext cx="5769864" cy="4174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631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TotalTime>
  <Words>733</Words>
  <Application>Microsoft Office PowerPoint</Application>
  <PresentationFormat>Widescreen</PresentationFormat>
  <Paragraphs>78</Paragraphs>
  <Slides>64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Arial</vt:lpstr>
      <vt:lpstr>Calibri</vt:lpstr>
      <vt:lpstr>Stencil</vt:lpstr>
      <vt:lpstr>Trebuchet MS</vt:lpstr>
      <vt:lpstr>Office Theme</vt:lpstr>
      <vt:lpstr>“Unsuited for Age Group” Queer Youth Survival &amp;  the Freedom to Read Zoe Fisher, Assistant Professor September 29, 2016</vt:lpstr>
      <vt:lpstr>Today’s Outcomes</vt:lpstr>
      <vt:lpstr>PowerPoint Presentation</vt:lpstr>
      <vt:lpstr>Librarians</vt:lpstr>
      <vt:lpstr>PowerPoint Presentation</vt:lpstr>
      <vt:lpstr>PowerPoint Presentation</vt:lpstr>
      <vt:lpstr>PowerPoint Presentation</vt:lpstr>
      <vt:lpstr>PowerPoint Presentation</vt:lpstr>
      <vt:lpstr>Intellectual Freedom</vt:lpstr>
      <vt:lpstr>Intellectual Freedom</vt:lpstr>
      <vt:lpstr>Librarian Heroes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Books</vt:lpstr>
      <vt:lpstr>PowerPoint Presentation</vt:lpstr>
      <vt:lpstr>PowerPoint Presentation</vt:lpstr>
      <vt:lpstr>Think about a book you’ve read that featured a main character who was totally different from you. </vt:lpstr>
      <vt:lpstr>What was that book?</vt:lpstr>
      <vt:lpstr>PowerPoint Presentation</vt:lpstr>
      <vt:lpstr>Judith Platt, director of free expression advocacy at the Association of American Publishers</vt:lpstr>
      <vt:lpstr>Judith Platt, director of free expression advocacy at the Association of American Publishers</vt:lpstr>
      <vt:lpstr>Banned Books Week</vt:lpstr>
      <vt:lpstr>What is the most common reason books are challenged?</vt:lpstr>
      <vt:lpstr>PowerPoint Presentation</vt:lpstr>
      <vt:lpstr>Who initiates book challenges?</vt:lpstr>
      <vt:lpstr>PowerPoint Presentation</vt:lpstr>
      <vt:lpstr>How have recent events affected book challenges?</vt:lpstr>
      <vt:lpstr>PowerPoint Presentation</vt:lpstr>
      <vt:lpstr>PowerPoint Presentation</vt:lpstr>
      <vt:lpstr>2013 – United States v. Windsor overturns the Defense of Marriage Act (DOMA)</vt:lpstr>
      <vt:lpstr>2015 – Obergefell v. Hodges provides constitutional right to marriage equality</vt:lpstr>
      <vt:lpstr>2015-2016 – “Bathroom bills” pop up in various states, intending to restrict restroom use by trans folks </vt:lpstr>
      <vt:lpstr>July 2015 – Caitlyn Jenner describes her life as a trans woman in a cover story in Vanity Fair</vt:lpstr>
      <vt:lpstr>2015 – Two books about transgender youth make the Top 10 Most Challenged Books List</vt:lpstr>
      <vt:lpstr>Survival</vt:lpstr>
      <vt:lpstr>PowerPoint Presentation</vt:lpstr>
      <vt:lpstr>Percentage of adults who have attempted suicide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Fisher, Zoe</dc:creator>
  <cp:lastModifiedBy>Fisher, Zoe</cp:lastModifiedBy>
  <cp:revision>46</cp:revision>
  <dcterms:created xsi:type="dcterms:W3CDTF">2016-09-28T16:57:28Z</dcterms:created>
  <dcterms:modified xsi:type="dcterms:W3CDTF">2016-09-29T17:29:39Z</dcterms:modified>
</cp:coreProperties>
</file>